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9"/>
  </p:notesMasterIdLst>
  <p:sldIdLst>
    <p:sldId id="314" r:id="rId2"/>
    <p:sldId id="321" r:id="rId3"/>
    <p:sldId id="323" r:id="rId4"/>
    <p:sldId id="324" r:id="rId5"/>
    <p:sldId id="322" r:id="rId6"/>
    <p:sldId id="325" r:id="rId7"/>
    <p:sldId id="258" r:id="rId8"/>
    <p:sldId id="256" r:id="rId9"/>
    <p:sldId id="263" r:id="rId10"/>
    <p:sldId id="257" r:id="rId11"/>
    <p:sldId id="259" r:id="rId12"/>
    <p:sldId id="260" r:id="rId13"/>
    <p:sldId id="261" r:id="rId14"/>
    <p:sldId id="265" r:id="rId15"/>
    <p:sldId id="266" r:id="rId16"/>
    <p:sldId id="316" r:id="rId17"/>
    <p:sldId id="317" r:id="rId18"/>
    <p:sldId id="318" r:id="rId19"/>
    <p:sldId id="319" r:id="rId20"/>
    <p:sldId id="270" r:id="rId21"/>
    <p:sldId id="267" r:id="rId22"/>
    <p:sldId id="338" r:id="rId23"/>
    <p:sldId id="339" r:id="rId24"/>
    <p:sldId id="340" r:id="rId25"/>
    <p:sldId id="355" r:id="rId26"/>
    <p:sldId id="268" r:id="rId27"/>
    <p:sldId id="356" r:id="rId28"/>
    <p:sldId id="269" r:id="rId29"/>
    <p:sldId id="296" r:id="rId30"/>
    <p:sldId id="298" r:id="rId31"/>
    <p:sldId id="297" r:id="rId32"/>
    <p:sldId id="337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306" r:id="rId41"/>
    <p:sldId id="312" r:id="rId42"/>
    <p:sldId id="313" r:id="rId43"/>
    <p:sldId id="309" r:id="rId44"/>
    <p:sldId id="331" r:id="rId45"/>
    <p:sldId id="280" r:id="rId46"/>
    <p:sldId id="328" r:id="rId47"/>
    <p:sldId id="329" r:id="rId48"/>
    <p:sldId id="327" r:id="rId49"/>
    <p:sldId id="282" r:id="rId50"/>
    <p:sldId id="332" r:id="rId51"/>
    <p:sldId id="333" r:id="rId52"/>
    <p:sldId id="334" r:id="rId53"/>
    <p:sldId id="281" r:id="rId54"/>
    <p:sldId id="341" r:id="rId55"/>
    <p:sldId id="342" r:id="rId56"/>
    <p:sldId id="343" r:id="rId57"/>
    <p:sldId id="344" r:id="rId58"/>
    <p:sldId id="345" r:id="rId59"/>
    <p:sldId id="346" r:id="rId60"/>
    <p:sldId id="347" r:id="rId61"/>
    <p:sldId id="348" r:id="rId62"/>
    <p:sldId id="357" r:id="rId63"/>
    <p:sldId id="349" r:id="rId64"/>
    <p:sldId id="350" r:id="rId65"/>
    <p:sldId id="351" r:id="rId66"/>
    <p:sldId id="352" r:id="rId67"/>
    <p:sldId id="353" r:id="rId68"/>
    <p:sldId id="354" r:id="rId69"/>
    <p:sldId id="283" r:id="rId70"/>
    <p:sldId id="284" r:id="rId71"/>
    <p:sldId id="288" r:id="rId72"/>
    <p:sldId id="289" r:id="rId73"/>
    <p:sldId id="290" r:id="rId74"/>
    <p:sldId id="291" r:id="rId75"/>
    <p:sldId id="292" r:id="rId76"/>
    <p:sldId id="286" r:id="rId77"/>
    <p:sldId id="287" r:id="rId78"/>
    <p:sldId id="299" r:id="rId79"/>
    <p:sldId id="300" r:id="rId80"/>
    <p:sldId id="301" r:id="rId81"/>
    <p:sldId id="302" r:id="rId82"/>
    <p:sldId id="303" r:id="rId83"/>
    <p:sldId id="304" r:id="rId84"/>
    <p:sldId id="305" r:id="rId85"/>
    <p:sldId id="307" r:id="rId86"/>
    <p:sldId id="310" r:id="rId87"/>
    <p:sldId id="311" r:id="rId88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7CACE"/>
    <a:srgbClr val="DFE5EB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5" autoAdjust="0"/>
    <p:restoredTop sz="94660"/>
  </p:normalViewPr>
  <p:slideViewPr>
    <p:cSldViewPr>
      <p:cViewPr varScale="1">
        <p:scale>
          <a:sx n="62" d="100"/>
          <a:sy n="62" d="100"/>
        </p:scale>
        <p:origin x="-1458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-1568" y="-1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de-DE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de-DE"/>
          </a:p>
        </p:txBody>
      </p:sp>
      <p:sp>
        <p:nvSpPr>
          <p:cNvPr id="130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de-DE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4C207A06-2B62-4D39-8855-D8E84D40D635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5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5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5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5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5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BE3055-8557-4A20-85F1-52BC87A476D8}" type="slidenum">
              <a:rPr lang="de-DE"/>
              <a:pPr/>
              <a:t>1</a:t>
            </a:fld>
            <a:endParaRPr lang="de-DE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C23FE-4AF3-4240-AD73-D59F666CBEDF}" type="slidenum">
              <a:rPr lang="de-DE"/>
              <a:pPr/>
              <a:t>5</a:t>
            </a:fld>
            <a:endParaRPr lang="de-DE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3175" y="3251200"/>
            <a:ext cx="6861175" cy="1417638"/>
            <a:chOff x="-2" y="1536"/>
            <a:chExt cx="5762" cy="67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879475" y="1789113"/>
            <a:ext cx="5829300" cy="1524000"/>
          </a:xfrm>
        </p:spPr>
        <p:txBody>
          <a:bodyPr wrap="square"/>
          <a:lstStyle>
            <a:lvl1pPr>
              <a:defRPr/>
            </a:lvl1pPr>
          </a:lstStyle>
          <a:p>
            <a:r>
              <a:rPr lang="en-US"/>
              <a:t>Mastertitelformat bearbeiten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874713" y="5181600"/>
            <a:ext cx="4800600" cy="2336800"/>
          </a:xfrm>
        </p:spPr>
        <p:txBody>
          <a:bodyPr/>
          <a:lstStyle>
            <a:lvl1pPr marL="0" indent="0">
              <a:buFont typeface="Monotype Sorts" pitchFamily="52" charset="2"/>
              <a:buNone/>
              <a:defRPr/>
            </a:lvl1pPr>
          </a:lstStyle>
          <a:p>
            <a:r>
              <a:rPr lang="en-US"/>
              <a:t>Master-Untertitelformat bearbeiten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874713" y="8331200"/>
            <a:ext cx="1428750" cy="6096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6A192B1-360C-4852-BB9D-FA3CEF7069D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4538A-A5C3-4F9C-8929-454B8E40FC5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621213" y="358775"/>
            <a:ext cx="1246187" cy="68040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79475" y="358775"/>
            <a:ext cx="3589338" cy="68040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A53BE-F6F2-49EC-93C3-9293416C615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6475" y="358775"/>
            <a:ext cx="3463925" cy="533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879475" y="2641600"/>
            <a:ext cx="4987925" cy="45212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79475" y="835501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86050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257800" y="83312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fld id="{BD43E7B6-2127-4FBE-B875-11C2196CB31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978F2-106C-49FA-8924-15C8657F700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898E4-FEFF-4329-BD37-5C6FD3D4C6C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79475" y="2641600"/>
            <a:ext cx="241776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49638" y="2641600"/>
            <a:ext cx="2417762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22065-0056-4CDA-BBF5-B44BA059A5C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8EC2D-BF10-4E14-93B3-1D798A26EBB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E0B8C-E087-48E4-AA42-8F616CA32E1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D0165-42E1-4E5E-A754-DA323208A81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FD043-BA6F-4C1B-A498-F5D8C730420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5D7F0-37A7-453C-BABA-7D0403B2202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350"/>
            <a:ext cx="798513" cy="9144000"/>
            <a:chOff x="0" y="-3"/>
            <a:chExt cx="670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071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073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9475" y="2641600"/>
            <a:ext cx="4987925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9475" y="8355013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60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578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B01928D5-CEC6-4569-84FD-9ABBC4C3D282}" type="slidenum">
              <a:rPr lang="en-US"/>
              <a:pPr/>
              <a:t>‹Nr.›</a:t>
            </a:fld>
            <a:endParaRPr lang="en-US"/>
          </a:p>
        </p:txBody>
      </p:sp>
      <p:grpSp>
        <p:nvGrpSpPr>
          <p:cNvPr id="2078" name="Group 30"/>
          <p:cNvGrpSpPr>
            <a:grpSpLocks/>
          </p:cNvGrpSpPr>
          <p:nvPr userDrawn="1"/>
        </p:nvGrpSpPr>
        <p:grpSpPr bwMode="auto">
          <a:xfrm>
            <a:off x="4343400" y="1004888"/>
            <a:ext cx="1944688" cy="2881312"/>
            <a:chOff x="2931" y="398"/>
            <a:chExt cx="1225" cy="1815"/>
          </a:xfrm>
        </p:grpSpPr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>
              <a:off x="2931" y="398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>
              <a:off x="2931" y="625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>
              <a:off x="2931" y="852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>
              <a:off x="2931" y="130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>
              <a:off x="2931" y="1532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>
              <a:off x="2931" y="1759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>
              <a:off x="2931" y="198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2931" y="2213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2931" y="1079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088" name="Group 40"/>
          <p:cNvGrpSpPr>
            <a:grpSpLocks/>
          </p:cNvGrpSpPr>
          <p:nvPr userDrawn="1"/>
        </p:nvGrpSpPr>
        <p:grpSpPr bwMode="auto">
          <a:xfrm>
            <a:off x="4343400" y="4510088"/>
            <a:ext cx="1944688" cy="2881312"/>
            <a:chOff x="2931" y="398"/>
            <a:chExt cx="1225" cy="1815"/>
          </a:xfrm>
        </p:grpSpPr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>
              <a:off x="2931" y="398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>
              <a:off x="2931" y="625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2931" y="852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>
              <a:off x="2931" y="130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2931" y="1532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2931" y="1759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>
              <a:off x="2931" y="198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2931" y="2213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>
              <a:off x="2931" y="1079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Monotype Sorts" pitchFamily="52" charset="2"/>
        <a:buChar char="n"/>
        <a:defRPr kumimoji="1" sz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4038600" y="533400"/>
            <a:ext cx="2514600" cy="784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79475" y="323850"/>
            <a:ext cx="5445125" cy="1200150"/>
          </a:xfrm>
        </p:spPr>
        <p:txBody>
          <a:bodyPr/>
          <a:lstStyle/>
          <a:p>
            <a:r>
              <a:rPr lang="de-DE" sz="1200" b="1"/>
              <a:t>Fachhochschule Gelsenkirchen		</a:t>
            </a:r>
            <a:r>
              <a:rPr lang="de-DE" sz="1200" b="1">
                <a:solidFill>
                  <a:schemeClr val="tx1"/>
                </a:solidFill>
              </a:rPr>
              <a:t>Prof. Dr. Rainer Janz</a:t>
            </a:r>
            <a:br>
              <a:rPr lang="de-DE" sz="1200" b="1">
                <a:solidFill>
                  <a:schemeClr val="tx1"/>
                </a:solidFill>
              </a:rPr>
            </a:br>
            <a:r>
              <a:rPr lang="de-DE" sz="1200" b="1"/>
              <a:t>Allgemeine Betriebswirtschaftslehre</a:t>
            </a:r>
            <a:br>
              <a:rPr lang="de-DE" sz="1200" b="1"/>
            </a:br>
            <a:r>
              <a:rPr lang="de-DE" sz="1200" b="1"/>
              <a:t>Grundlagen: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5259388" cy="68405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1000"/>
              <a:t>Volkswirtschaftslehre versus Betriebswirtschaftslehre</a:t>
            </a:r>
          </a:p>
          <a:p>
            <a:pPr>
              <a:lnSpc>
                <a:spcPct val="80000"/>
              </a:lnSpc>
            </a:pPr>
            <a:r>
              <a:rPr lang="de-DE" sz="1000"/>
              <a:t>Betriebswirtschaftliche Grundlagen</a:t>
            </a:r>
          </a:p>
          <a:p>
            <a:pPr>
              <a:lnSpc>
                <a:spcPct val="80000"/>
              </a:lnSpc>
            </a:pPr>
            <a:r>
              <a:rPr lang="de-DE" sz="1000"/>
              <a:t>Erklärungsansätze der BWL</a:t>
            </a:r>
          </a:p>
          <a:p>
            <a:pPr>
              <a:lnSpc>
                <a:spcPct val="80000"/>
              </a:lnSpc>
            </a:pPr>
            <a:r>
              <a:rPr lang="de-DE" sz="1000"/>
              <a:t>Führungsorientierte Betriebswirtschaft</a:t>
            </a:r>
          </a:p>
          <a:p>
            <a:pPr>
              <a:lnSpc>
                <a:spcPct val="80000"/>
              </a:lnSpc>
            </a:pPr>
            <a:r>
              <a:rPr lang="de-DE" sz="1000"/>
              <a:t>Das magische Dreieck der BWL</a:t>
            </a:r>
          </a:p>
          <a:p>
            <a:pPr>
              <a:lnSpc>
                <a:spcPct val="80000"/>
              </a:lnSpc>
            </a:pPr>
            <a:r>
              <a:rPr lang="de-DE" sz="1000"/>
              <a:t>Systemansatz</a:t>
            </a:r>
          </a:p>
          <a:p>
            <a:pPr>
              <a:lnSpc>
                <a:spcPct val="80000"/>
              </a:lnSpc>
            </a:pPr>
            <a:r>
              <a:rPr lang="de-DE" sz="1000"/>
              <a:t>Führungsansatz</a:t>
            </a:r>
          </a:p>
          <a:p>
            <a:pPr>
              <a:lnSpc>
                <a:spcPct val="80000"/>
              </a:lnSpc>
            </a:pPr>
            <a:r>
              <a:rPr lang="de-DE" sz="1000"/>
              <a:t>Entwicklungsstufen der Organisationstheorie</a:t>
            </a:r>
          </a:p>
          <a:p>
            <a:pPr>
              <a:lnSpc>
                <a:spcPct val="80000"/>
              </a:lnSpc>
            </a:pPr>
            <a:r>
              <a:rPr lang="de-DE" sz="1000"/>
              <a:t>Strukturierung der Unternehmensebenen</a:t>
            </a:r>
          </a:p>
          <a:p>
            <a:pPr>
              <a:lnSpc>
                <a:spcPct val="80000"/>
              </a:lnSpc>
            </a:pPr>
            <a:r>
              <a:rPr lang="de-DE" sz="1000"/>
              <a:t>Interdependenzen der Unternehmen</a:t>
            </a:r>
          </a:p>
          <a:p>
            <a:pPr>
              <a:lnSpc>
                <a:spcPct val="80000"/>
              </a:lnSpc>
            </a:pPr>
            <a:r>
              <a:rPr lang="de-DE" sz="1000"/>
              <a:t>Betriebliche</a:t>
            </a:r>
            <a:r>
              <a:rPr lang="de-DE" sz="1000" b="1"/>
              <a:t> </a:t>
            </a:r>
            <a:r>
              <a:rPr lang="de-DE" sz="1000"/>
              <a:t>Funktionsbereiche</a:t>
            </a:r>
            <a:r>
              <a:rPr lang="de-DE" sz="1000" b="1"/>
              <a:t>:</a:t>
            </a:r>
            <a:r>
              <a:rPr lang="de-DE" sz="1000"/>
              <a:t> Ablauforientierte Aspekte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Materialbereich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Fertigungsbereich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Dienstleistungsbereich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Marketingbereich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Personalbereich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Finanzbereich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Informationsbereich</a:t>
            </a:r>
          </a:p>
          <a:p>
            <a:pPr lvl="1">
              <a:lnSpc>
                <a:spcPct val="80000"/>
              </a:lnSpc>
            </a:pPr>
            <a:r>
              <a:rPr lang="de-DE" sz="1000"/>
              <a:t>Controllingbereich</a:t>
            </a:r>
          </a:p>
          <a:p>
            <a:pPr>
              <a:lnSpc>
                <a:spcPct val="80000"/>
              </a:lnSpc>
            </a:pPr>
            <a:r>
              <a:rPr lang="de-DE" sz="1000"/>
              <a:t>Betriebliches Rechnungswesen/Bilanz/Kostenanalyse</a:t>
            </a:r>
          </a:p>
          <a:p>
            <a:pPr>
              <a:lnSpc>
                <a:spcPct val="80000"/>
              </a:lnSpc>
            </a:pPr>
            <a:r>
              <a:rPr lang="de-DE" sz="1000"/>
              <a:t>Kennzahlen</a:t>
            </a:r>
          </a:p>
          <a:p>
            <a:pPr>
              <a:lnSpc>
                <a:spcPct val="80000"/>
              </a:lnSpc>
            </a:pPr>
            <a:r>
              <a:rPr lang="de-DE" sz="1000"/>
              <a:t>Merkmale Einzelwirtschaften</a:t>
            </a:r>
            <a:r>
              <a:rPr lang="de-DE" sz="1000" b="1"/>
              <a:t>:</a:t>
            </a:r>
          </a:p>
          <a:p>
            <a:pPr>
              <a:lnSpc>
                <a:spcPct val="80000"/>
              </a:lnSpc>
            </a:pPr>
            <a:r>
              <a:rPr lang="de-DE" sz="1000"/>
              <a:t>Rechtssubjekte (Natürliche/Juristische Person)</a:t>
            </a:r>
          </a:p>
          <a:p>
            <a:pPr>
              <a:lnSpc>
                <a:spcPct val="80000"/>
              </a:lnSpc>
            </a:pPr>
            <a:r>
              <a:rPr lang="de-DE" sz="1000"/>
              <a:t>Rechts- und Geschäftsfähigkeit</a:t>
            </a:r>
          </a:p>
          <a:p>
            <a:pPr>
              <a:lnSpc>
                <a:spcPct val="80000"/>
              </a:lnSpc>
            </a:pPr>
            <a:r>
              <a:rPr lang="de-DE" sz="1000"/>
              <a:t>Unternehmensgründung (Business-Plan)</a:t>
            </a:r>
          </a:p>
          <a:p>
            <a:pPr>
              <a:lnSpc>
                <a:spcPct val="80000"/>
              </a:lnSpc>
            </a:pPr>
            <a:r>
              <a:rPr lang="de-DE" sz="1000"/>
              <a:t>Handelsrecht/Kaufleute/Firma</a:t>
            </a:r>
          </a:p>
          <a:p>
            <a:pPr>
              <a:lnSpc>
                <a:spcPct val="80000"/>
              </a:lnSpc>
            </a:pPr>
            <a:r>
              <a:rPr lang="de-DE" sz="1000"/>
              <a:t>Unternehmensrechtsformen</a:t>
            </a:r>
          </a:p>
          <a:p>
            <a:pPr>
              <a:lnSpc>
                <a:spcPct val="80000"/>
              </a:lnSpc>
            </a:pPr>
            <a:r>
              <a:rPr lang="de-DE" sz="1000"/>
              <a:t>Aufbauorganisation</a:t>
            </a:r>
          </a:p>
          <a:p>
            <a:pPr>
              <a:lnSpc>
                <a:spcPct val="80000"/>
              </a:lnSpc>
            </a:pPr>
            <a:r>
              <a:rPr lang="de-DE" sz="1000"/>
              <a:t>Ablauforganisation</a:t>
            </a:r>
          </a:p>
          <a:p>
            <a:pPr>
              <a:lnSpc>
                <a:spcPct val="80000"/>
              </a:lnSpc>
            </a:pPr>
            <a:r>
              <a:rPr lang="de-DE" sz="1000"/>
              <a:t>Krisenmanagement</a:t>
            </a:r>
          </a:p>
          <a:p>
            <a:pPr>
              <a:lnSpc>
                <a:spcPct val="80000"/>
              </a:lnSpc>
            </a:pPr>
            <a:r>
              <a:rPr lang="de-DE" sz="1000"/>
              <a:t>Unternehmenskonzentration</a:t>
            </a:r>
          </a:p>
          <a:p>
            <a:pPr>
              <a:lnSpc>
                <a:spcPct val="80000"/>
              </a:lnSpc>
            </a:pPr>
            <a:r>
              <a:rPr lang="de-DE" sz="1000"/>
              <a:t>Führung und Personal </a:t>
            </a:r>
          </a:p>
          <a:p>
            <a:pPr>
              <a:lnSpc>
                <a:spcPct val="80000"/>
              </a:lnSpc>
            </a:pPr>
            <a:r>
              <a:rPr lang="de-DE" sz="1000"/>
              <a:t>Grundlagen Wirtschaftsrecht</a:t>
            </a:r>
          </a:p>
          <a:p>
            <a:pPr>
              <a:lnSpc>
                <a:spcPct val="80000"/>
              </a:lnSpc>
            </a:pPr>
            <a:endParaRPr lang="de-DE" sz="1000"/>
          </a:p>
          <a:p>
            <a:pPr>
              <a:lnSpc>
                <a:spcPct val="80000"/>
              </a:lnSpc>
            </a:pPr>
            <a:endParaRPr lang="de-DE" sz="1000"/>
          </a:p>
          <a:p>
            <a:pPr>
              <a:lnSpc>
                <a:spcPct val="80000"/>
              </a:lnSpc>
            </a:pPr>
            <a:r>
              <a:rPr lang="de-DE" sz="1000"/>
              <a:t>Literatur:</a:t>
            </a:r>
          </a:p>
          <a:p>
            <a:pPr>
              <a:lnSpc>
                <a:spcPct val="80000"/>
              </a:lnSpc>
            </a:pPr>
            <a:r>
              <a:rPr lang="de-DE" sz="1000"/>
              <a:t>Bernecker, M.: Grundlagen der Betriebswirtschaftslehre, München 1999</a:t>
            </a:r>
          </a:p>
          <a:p>
            <a:pPr>
              <a:lnSpc>
                <a:spcPct val="80000"/>
              </a:lnSpc>
            </a:pPr>
            <a:r>
              <a:rPr lang="de-DE" sz="1000"/>
              <a:t>Olfert, K. / Rahn, H-J.: Einführung in die Betriebswirtschaftslehre,</a:t>
            </a:r>
            <a:r>
              <a:rPr lang="de-DE" sz="300"/>
              <a:t> </a:t>
            </a:r>
            <a:r>
              <a:rPr lang="de-DE" sz="1000"/>
              <a:t>Frankfurt/M. 2001</a:t>
            </a:r>
            <a:endParaRPr lang="de-DE" sz="300"/>
          </a:p>
          <a:p>
            <a:pPr>
              <a:lnSpc>
                <a:spcPct val="80000"/>
              </a:lnSpc>
            </a:pPr>
            <a:r>
              <a:rPr lang="de-DE" sz="1000"/>
              <a:t>Schierenbeck, H.: Grundzüge der BWL, München 1999</a:t>
            </a:r>
          </a:p>
          <a:p>
            <a:pPr>
              <a:lnSpc>
                <a:spcPct val="80000"/>
              </a:lnSpc>
            </a:pPr>
            <a:r>
              <a:rPr lang="de-DE" sz="1000"/>
              <a:t>Wöhe, G.: Einführung in die Allgemeine Betriebswirtschaftslehre, München 1996</a:t>
            </a:r>
            <a:endParaRPr lang="de-DE" sz="3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3238500" cy="846138"/>
          </a:xfrm>
          <a:noFill/>
        </p:spPr>
        <p:txBody>
          <a:bodyPr/>
          <a:lstStyle/>
          <a:p>
            <a:r>
              <a:rPr lang="de-DE" sz="1800"/>
              <a:t>Führungsorientierte </a:t>
            </a:r>
            <a:br>
              <a:rPr lang="de-DE" sz="1800"/>
            </a:br>
            <a:r>
              <a:rPr lang="de-DE" sz="1800"/>
              <a:t>Betriebswirtschaftslehre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66800" y="1524000"/>
            <a:ext cx="2743200" cy="41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Wirtschaftliche Fragestellungen: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Inhalte der: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Führungslehre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Managementlehre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Motivationslehre 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Erkenntnisse der: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Rechtswissenschaft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Arbeitswissenschaft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Psychologie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Soziologie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Ökologie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3352800" cy="914400"/>
          </a:xfrm>
          <a:noFill/>
          <a:ln/>
        </p:spPr>
        <p:txBody>
          <a:bodyPr/>
          <a:lstStyle/>
          <a:p>
            <a:r>
              <a:rPr lang="de-DE" sz="1800"/>
              <a:t>Das magische Dreieck </a:t>
            </a:r>
            <a:br>
              <a:rPr lang="de-DE" sz="1800"/>
            </a:br>
            <a:r>
              <a:rPr lang="de-DE" sz="1800"/>
              <a:t>der Betriebswirtschaftslehre</a:t>
            </a:r>
            <a:endParaRPr lang="de-DE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1798638" y="2041525"/>
            <a:ext cx="1524000" cy="852488"/>
            <a:chOff x="1440" y="2496"/>
            <a:chExt cx="1632" cy="912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 flipV="1">
              <a:off x="1440" y="2496"/>
              <a:ext cx="91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1440" y="3408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2352" y="2496"/>
              <a:ext cx="72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990600" y="2514600"/>
            <a:ext cx="1066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Humanitäts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-prinzip</a:t>
            </a: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76600" y="25146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Umwelt-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schonungs-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prinzip</a:t>
            </a: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133600" y="1447800"/>
            <a:ext cx="1295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Ökonomisches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Prinzip</a:t>
            </a:r>
            <a:endParaRPr lang="de-DE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2971800" cy="914400"/>
          </a:xfrm>
        </p:spPr>
        <p:txBody>
          <a:bodyPr/>
          <a:lstStyle/>
          <a:p>
            <a:r>
              <a:rPr lang="de-DE" sz="1800"/>
              <a:t>Zielsetzung der Prinzipien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90600" y="1143000"/>
            <a:ext cx="222885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200">
                <a:solidFill>
                  <a:schemeClr val="tx1"/>
                </a:solidFill>
              </a:rPr>
              <a:t>Ökonomisches Prinzip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Maximalprinzip</a:t>
            </a:r>
          </a:p>
          <a:p>
            <a:pPr lvl="1"/>
            <a:r>
              <a:rPr lang="de-DE" sz="1200">
                <a:solidFill>
                  <a:schemeClr val="tx1"/>
                </a:solidFill>
              </a:rPr>
              <a:t>Mit gegebenen Mitteln </a:t>
            </a:r>
          </a:p>
          <a:p>
            <a:pPr lvl="1"/>
            <a:r>
              <a:rPr lang="de-DE" sz="1200">
                <a:solidFill>
                  <a:schemeClr val="tx1"/>
                </a:solidFill>
              </a:rPr>
              <a:t>größtmöglichen Erfolg </a:t>
            </a:r>
          </a:p>
          <a:p>
            <a:pPr lvl="1"/>
            <a:r>
              <a:rPr lang="de-DE" sz="1200">
                <a:solidFill>
                  <a:schemeClr val="tx1"/>
                </a:solidFill>
              </a:rPr>
              <a:t>erreichen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Minimalprinzip</a:t>
            </a:r>
          </a:p>
          <a:p>
            <a:pPr lvl="1"/>
            <a:r>
              <a:rPr lang="de-DE" sz="1200">
                <a:solidFill>
                  <a:schemeClr val="tx1"/>
                </a:solidFill>
              </a:rPr>
              <a:t>Mit geringstmöglichem</a:t>
            </a:r>
          </a:p>
          <a:p>
            <a:pPr lvl="1"/>
            <a:r>
              <a:rPr lang="de-DE" sz="1200">
                <a:solidFill>
                  <a:schemeClr val="tx1"/>
                </a:solidFill>
              </a:rPr>
              <a:t>Aufwand, bestimmtes </a:t>
            </a:r>
          </a:p>
          <a:p>
            <a:pPr lvl="1"/>
            <a:r>
              <a:rPr lang="de-DE" sz="1200">
                <a:solidFill>
                  <a:schemeClr val="tx1"/>
                </a:solidFill>
              </a:rPr>
              <a:t>Ziel erreichen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3276600" cy="838200"/>
          </a:xfrm>
        </p:spPr>
        <p:txBody>
          <a:bodyPr/>
          <a:lstStyle/>
          <a:p>
            <a:r>
              <a:rPr lang="de-DE" sz="1800"/>
              <a:t>Zielsetzung der Prinzipien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38200" y="1066800"/>
            <a:ext cx="2254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200">
                <a:solidFill>
                  <a:schemeClr val="tx1"/>
                </a:solidFill>
              </a:rPr>
              <a:t>Humanitätsprinzip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Mensch im Mittelpunkt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Humanität der Arbeit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endParaRPr lang="de-DE" sz="1200">
              <a:solidFill>
                <a:schemeClr val="tx1"/>
              </a:solidFill>
            </a:endParaRPr>
          </a:p>
          <a:p>
            <a:r>
              <a:rPr lang="de-DE" sz="1200">
                <a:solidFill>
                  <a:schemeClr val="tx1"/>
                </a:solidFill>
              </a:rPr>
              <a:t>Umweltschonungsprinzip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Ökologische Interessen 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geringe Umweltbelastungen</a:t>
            </a:r>
          </a:p>
          <a:p>
            <a:endParaRPr lang="de-DE" sz="12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betrieblicher Umweltschutz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Systemansatz (Ulrich)</a:t>
            </a:r>
            <a:endParaRPr lang="de-DE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90600" y="914400"/>
            <a:ext cx="4343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Ganzheitlicher Ansatz - Kybernetik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(vernetztes Regelkreissystem)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143000" y="38100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117725" y="3849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990600" y="1524000"/>
            <a:ext cx="33528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Regelstrecke: zu regelnde Wirksystem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Regelgröße: Ist-Wert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Störgröße:	negative Einflussgröße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Regler: 	Instanz der Veränderungs-	kompetenz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Sollgröße:	Soll-Wert</a:t>
            </a:r>
          </a:p>
          <a:p>
            <a:pPr>
              <a:spcBef>
                <a:spcPct val="50000"/>
              </a:spcBef>
            </a:pPr>
            <a:r>
              <a:rPr lang="de-DE" sz="900">
                <a:solidFill>
                  <a:schemeClr val="tx1"/>
                </a:solidFill>
              </a:rPr>
              <a:t>(Führungsgröße)</a:t>
            </a:r>
            <a:r>
              <a:rPr lang="de-DE" sz="1200">
                <a:solidFill>
                  <a:schemeClr val="tx1"/>
                </a:solidFill>
              </a:rPr>
              <a:t>	Soll-Ist-Vergleich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Stellgröße:    Maßnahme-Veränderung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58775"/>
            <a:ext cx="3463925" cy="533400"/>
          </a:xfrm>
        </p:spPr>
        <p:txBody>
          <a:bodyPr/>
          <a:lstStyle/>
          <a:p>
            <a:r>
              <a:rPr lang="de-DE" sz="1800"/>
              <a:t>Führungsansatz</a:t>
            </a:r>
            <a:endParaRPr lang="de-DE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90600" y="1143000"/>
            <a:ext cx="32766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Klassische BWL - </a:t>
            </a:r>
            <a:r>
              <a:rPr lang="de-DE" sz="1200" i="1">
                <a:solidFill>
                  <a:schemeClr val="tx1"/>
                </a:solidFill>
              </a:rPr>
              <a:t>Gutenberg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Ökonomischer Aspekt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Moderne Ansätze</a:t>
            </a:r>
          </a:p>
          <a:p>
            <a:pPr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Heinen </a:t>
            </a:r>
            <a:r>
              <a:rPr lang="de-DE" sz="1200">
                <a:solidFill>
                  <a:schemeClr val="tx1"/>
                </a:solidFill>
              </a:rPr>
              <a:t>-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Verhaltenswissenschaftliche Orientierung</a:t>
            </a:r>
          </a:p>
          <a:p>
            <a:pPr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Ulrich -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Regelkreissystem</a:t>
            </a:r>
          </a:p>
          <a:p>
            <a:pPr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Kirsch</a:t>
            </a:r>
            <a:r>
              <a:rPr lang="de-DE" sz="1200">
                <a:solidFill>
                  <a:schemeClr val="tx1"/>
                </a:solidFill>
              </a:rPr>
              <a:t> -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BWL als Führungslehre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9475" y="358775"/>
            <a:ext cx="3463925" cy="533400"/>
          </a:xfrm>
        </p:spPr>
        <p:txBody>
          <a:bodyPr/>
          <a:lstStyle/>
          <a:p>
            <a:r>
              <a:rPr lang="de-DE" sz="1800"/>
              <a:t>Entwicklungsstufen der Organisationstheorie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3387725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Klassische Organisationstheorie, Anfang 20. Jahrhundert</a:t>
            </a:r>
          </a:p>
          <a:p>
            <a:pPr>
              <a:lnSpc>
                <a:spcPct val="90000"/>
              </a:lnSpc>
            </a:pPr>
            <a:endParaRPr lang="de-DE"/>
          </a:p>
          <a:p>
            <a:pPr>
              <a:lnSpc>
                <a:spcPct val="90000"/>
              </a:lnSpc>
            </a:pPr>
            <a:r>
              <a:rPr lang="de-DE"/>
              <a:t>Annahme: Effizienzsteigerung durch wissenschaftliche Analyse (technisch-rationale Arbeitsplanung)</a:t>
            </a:r>
          </a:p>
          <a:p>
            <a:pPr>
              <a:lnSpc>
                <a:spcPct val="90000"/>
              </a:lnSpc>
            </a:pPr>
            <a:endParaRPr lang="de-DE"/>
          </a:p>
          <a:p>
            <a:pPr>
              <a:lnSpc>
                <a:spcPct val="90000"/>
              </a:lnSpc>
            </a:pPr>
            <a:r>
              <a:rPr lang="de-DE"/>
              <a:t>Scientific Management (Taylorismus), „</a:t>
            </a:r>
            <a:r>
              <a:rPr lang="de-DE" i="1"/>
              <a:t>economic man“</a:t>
            </a:r>
          </a:p>
          <a:p>
            <a:pPr>
              <a:lnSpc>
                <a:spcPct val="90000"/>
              </a:lnSpc>
            </a:pPr>
            <a:endParaRPr lang="de-DE" i="1"/>
          </a:p>
          <a:p>
            <a:pPr>
              <a:lnSpc>
                <a:spcPct val="90000"/>
              </a:lnSpc>
            </a:pPr>
            <a:r>
              <a:rPr lang="de-DE"/>
              <a:t>Arbeiter als </a:t>
            </a:r>
            <a:r>
              <a:rPr lang="de-DE" i="1"/>
              <a:t>homo oeconomicus</a:t>
            </a:r>
          </a:p>
          <a:p>
            <a:pPr>
              <a:lnSpc>
                <a:spcPct val="90000"/>
              </a:lnSpc>
            </a:pPr>
            <a:endParaRPr lang="de-DE" i="1"/>
          </a:p>
          <a:p>
            <a:pPr>
              <a:lnSpc>
                <a:spcPct val="90000"/>
              </a:lnSpc>
            </a:pPr>
            <a:r>
              <a:rPr lang="de-DE" i="1"/>
              <a:t>Organisatorische Konsequenz: Klare Hierarchieebenen, Differenzierung von Funktionen und Aufgaben</a:t>
            </a:r>
          </a:p>
          <a:p>
            <a:pPr>
              <a:lnSpc>
                <a:spcPct val="90000"/>
              </a:lnSpc>
            </a:pPr>
            <a:endParaRPr lang="de-DE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8775"/>
            <a:ext cx="3463925" cy="533400"/>
          </a:xfrm>
        </p:spPr>
        <p:txBody>
          <a:bodyPr/>
          <a:lstStyle/>
          <a:p>
            <a:r>
              <a:rPr lang="de-DE" sz="1800"/>
              <a:t>Organisationsentwicklungsstufen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838200"/>
            <a:ext cx="3463925" cy="4521200"/>
          </a:xfrm>
        </p:spPr>
        <p:txBody>
          <a:bodyPr/>
          <a:lstStyle/>
          <a:p>
            <a:r>
              <a:rPr lang="de-DE"/>
              <a:t>Neoklassische Organisationstheorie: Mitte 20. Jahrhundert</a:t>
            </a:r>
          </a:p>
          <a:p>
            <a:endParaRPr lang="de-DE"/>
          </a:p>
          <a:p>
            <a:r>
              <a:rPr lang="de-DE"/>
              <a:t>Annahme: Menschenbild des „</a:t>
            </a:r>
            <a:r>
              <a:rPr lang="de-DE" i="1"/>
              <a:t>social man“,</a:t>
            </a:r>
            <a:r>
              <a:rPr lang="de-DE"/>
              <a:t> Human-Relations-Ansatz (Mayo)</a:t>
            </a:r>
          </a:p>
          <a:p>
            <a:endParaRPr lang="de-DE"/>
          </a:p>
          <a:p>
            <a:r>
              <a:rPr lang="de-DE"/>
              <a:t>Psychische und soziale Situation bestimmen Arbeitsleistung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Annahme: Quellen der Motivation sind Wunsch nach Selbstverwirklichung und persönlicher Entwicklung, „selfactualising man“ (Maslow)</a:t>
            </a:r>
          </a:p>
          <a:p>
            <a:endParaRPr lang="de-DE"/>
          </a:p>
          <a:p>
            <a:r>
              <a:rPr lang="de-DE"/>
              <a:t>Organisatorische Konsequenzen: Gruppenarbeit, Anerkennung, Bedürfnisbefriedigung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8775"/>
            <a:ext cx="3463925" cy="533400"/>
          </a:xfrm>
        </p:spPr>
        <p:txBody>
          <a:bodyPr/>
          <a:lstStyle/>
          <a:p>
            <a:r>
              <a:rPr lang="de-DE" sz="1800"/>
              <a:t>Organisationsentwicklungsstufen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14400"/>
            <a:ext cx="3463925" cy="2859088"/>
          </a:xfrm>
        </p:spPr>
        <p:txBody>
          <a:bodyPr/>
          <a:lstStyle/>
          <a:p>
            <a:r>
              <a:rPr lang="de-DE"/>
              <a:t>Moderne Organisationstheorie: seit 80/90iger Jahre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Annahme: Menschenbild „complex man“, (Ackhoff)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Menschenbilder „economic man“, „social man“ und „selfactualising man“ sind grobe Vereinfachungen der Wirklichkeit. Menschliche Bedürfnisse variieren individuell. Sie können durch diverse Mittel befriedigt werden.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8775"/>
            <a:ext cx="4327525" cy="533400"/>
          </a:xfrm>
        </p:spPr>
        <p:txBody>
          <a:bodyPr/>
          <a:lstStyle/>
          <a:p>
            <a:r>
              <a:rPr lang="de-DE" sz="1800"/>
              <a:t>Strukturierung der Unternehmensebenen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14400"/>
            <a:ext cx="3463925" cy="4521200"/>
          </a:xfrm>
        </p:spPr>
        <p:txBody>
          <a:bodyPr/>
          <a:lstStyle/>
          <a:p>
            <a:r>
              <a:rPr lang="de-DE"/>
              <a:t>Leitungsorganisation – Top Management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Unterschiedlich zu gestaltende Organisationseinheiten auf der oberen Ebene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Bereichsorganisation – Middle Management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Organisationseinheiten der jeweiligen Unternehmensbereiche, z.B. Organisation des Material-,Fertigungs-, Marketing- und Verwaltungsbereiches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Gruppenorganisation – Lower Management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Organisationseinheiten unterer Ebenen, z.B.  Organisation des Einkaufs-, Produktions- oder Lohnabrechnungsgruppen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3311525" cy="533400"/>
          </a:xfrm>
          <a:noFill/>
        </p:spPr>
        <p:txBody>
          <a:bodyPr/>
          <a:lstStyle/>
          <a:p>
            <a:r>
              <a:rPr lang="de-DE" sz="1800"/>
              <a:t>Betriebswirtschaftslehre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2971800" cy="1905000"/>
          </a:xfrm>
        </p:spPr>
        <p:txBody>
          <a:bodyPr/>
          <a:lstStyle/>
          <a:p>
            <a:r>
              <a:rPr lang="de-DE"/>
              <a:t>BWL ist die Wissenschaft vom Wirtschaften der Betriebe bzw. Unternehmen und deren Beziehungen zur Umwelt (Mitbewerber, Lieferanten, Kunden, Staat, Kapitalmarkt, Arbeitnehmer).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9475" y="381000"/>
            <a:ext cx="4378325" cy="533400"/>
          </a:xfrm>
        </p:spPr>
        <p:txBody>
          <a:bodyPr/>
          <a:lstStyle/>
          <a:p>
            <a:r>
              <a:rPr lang="de-DE" sz="1800"/>
              <a:t>Unternehmen und ihre Interdependenzen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838200" y="914400"/>
            <a:ext cx="3124200" cy="796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Interessensvertreter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Interne Teilnehmer: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Unternehmenseigner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Unternehmensleiter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Aufsichtsrat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Führungskräfte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Mitarbeiter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Betriebsrat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Externe Teilnehmer: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Lieferanten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Kunden	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Mitbewerber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Kreditinstitute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Gläubiger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Schuldner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Börsen und Messen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Absatzhelfer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Unternehmerverbände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Arbeitnehmerverbände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Behörden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Berater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Öffentlichkeit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Medien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Ausland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-355600" y="11144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2971800" cy="381000"/>
          </a:xfrm>
          <a:noFill/>
        </p:spPr>
        <p:txBody>
          <a:bodyPr/>
          <a:lstStyle/>
          <a:p>
            <a:r>
              <a:rPr lang="de-DE" sz="1800"/>
              <a:t>Ablauforientierte Aspekte</a:t>
            </a:r>
            <a:endParaRPr lang="de-DE" sz="240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Betriebliche Prozesse zwischen Beschaffungs- und Absatzmarkt</a:t>
            </a:r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990600" y="1643063"/>
            <a:ext cx="327660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Funktionsbereiche: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- </a:t>
            </a:r>
            <a:r>
              <a:rPr lang="de-DE" sz="1200" b="1">
                <a:solidFill>
                  <a:schemeClr val="accent2"/>
                </a:solidFill>
              </a:rPr>
              <a:t>Materialbereich: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sz="1200">
                <a:solidFill>
                  <a:schemeClr val="tx1"/>
                </a:solidFill>
              </a:rPr>
              <a:t> Immaterielle Güter: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Rechte: Lizenzen, Patente,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Dienste: (Arbeits-)kraft 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sz="1200" b="1">
                <a:solidFill>
                  <a:schemeClr val="accent2"/>
                </a:solidFill>
              </a:rPr>
              <a:t> Materielle Güter: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Roh-, Hilfs- und Betriebsstoffe, Maschinen, Fuhrpark, Gebäude,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90600"/>
            <a:ext cx="3463925" cy="2914650"/>
          </a:xfrm>
        </p:spPr>
        <p:txBody>
          <a:bodyPr/>
          <a:lstStyle/>
          <a:p>
            <a:pPr>
              <a:buFont typeface="Monotype Sorts" pitchFamily="52" charset="2"/>
              <a:buNone/>
            </a:pPr>
            <a:endParaRPr kumimoji="0" lang="de-DE"/>
          </a:p>
          <a:p>
            <a:r>
              <a:rPr kumimoji="0" lang="de-DE" b="1"/>
              <a:t>Fertigungsbereich</a:t>
            </a:r>
          </a:p>
          <a:p>
            <a:pPr>
              <a:buFont typeface="Monotype Sorts" pitchFamily="52" charset="2"/>
              <a:buNone/>
            </a:pPr>
            <a:endParaRPr kumimoji="0" lang="de-DE" b="1"/>
          </a:p>
          <a:p>
            <a:pPr>
              <a:buFont typeface="Monotype Sorts" pitchFamily="52" charset="2"/>
              <a:buNone/>
            </a:pPr>
            <a:r>
              <a:rPr kumimoji="0" lang="de-DE"/>
              <a:t>Ver- und Bearbeitung</a:t>
            </a:r>
          </a:p>
          <a:p>
            <a:pPr>
              <a:buFont typeface="Monotype Sorts" pitchFamily="52" charset="2"/>
              <a:buNone/>
            </a:pPr>
            <a:endParaRPr kumimoji="0" lang="de-DE" b="1"/>
          </a:p>
          <a:p>
            <a:pPr>
              <a:buFont typeface="Monotype Sorts" pitchFamily="52" charset="2"/>
              <a:buNone/>
            </a:pPr>
            <a:r>
              <a:rPr kumimoji="0" lang="de-DE" b="1">
                <a:solidFill>
                  <a:schemeClr val="accent2"/>
                </a:solidFill>
              </a:rPr>
              <a:t>Fertigungsformen - </a:t>
            </a:r>
          </a:p>
          <a:p>
            <a:pPr>
              <a:buFont typeface="Monotype Sorts" pitchFamily="52" charset="2"/>
              <a:buNone/>
            </a:pPr>
            <a:r>
              <a:rPr kumimoji="0" lang="de-DE" b="1">
                <a:solidFill>
                  <a:schemeClr val="accent2"/>
                </a:solidFill>
              </a:rPr>
              <a:t>nach räumlich-zeitlicher Struktur:</a:t>
            </a:r>
            <a:endParaRPr kumimoji="0" lang="de-DE" b="1"/>
          </a:p>
          <a:p>
            <a:pPr>
              <a:buFont typeface="Monotype Sorts" pitchFamily="52" charset="2"/>
              <a:buNone/>
            </a:pPr>
            <a:endParaRPr kumimoji="0" lang="de-DE"/>
          </a:p>
          <a:p>
            <a:pPr>
              <a:buFont typeface="Monotype Sorts" pitchFamily="52" charset="2"/>
              <a:buNone/>
            </a:pPr>
            <a:r>
              <a:rPr kumimoji="0" lang="de-DE"/>
              <a:t>- Werkstattfertigung</a:t>
            </a:r>
          </a:p>
          <a:p>
            <a:pPr>
              <a:buFont typeface="Monotype Sorts" pitchFamily="52" charset="2"/>
              <a:buNone/>
            </a:pPr>
            <a:r>
              <a:rPr kumimoji="0" lang="de-DE"/>
              <a:t>- Baustellenfertigung</a:t>
            </a:r>
          </a:p>
          <a:p>
            <a:pPr>
              <a:buFont typeface="Monotype Sorts" pitchFamily="52" charset="2"/>
              <a:buNone/>
            </a:pPr>
            <a:r>
              <a:rPr kumimoji="0" lang="de-DE"/>
              <a:t>- Gruppenfertigung</a:t>
            </a:r>
          </a:p>
          <a:p>
            <a:pPr>
              <a:buFont typeface="Monotype Sorts" pitchFamily="52" charset="2"/>
              <a:buNone/>
            </a:pPr>
            <a:r>
              <a:rPr kumimoji="0" lang="de-DE"/>
              <a:t>- Fließfertigung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2971800" cy="381000"/>
          </a:xfrm>
          <a:noFill/>
          <a:ln/>
        </p:spPr>
        <p:txBody>
          <a:bodyPr/>
          <a:lstStyle/>
          <a:p>
            <a:r>
              <a:rPr lang="de-DE" sz="1800"/>
              <a:t>Ablauforientierte Aspekte</a:t>
            </a:r>
            <a:endParaRPr lang="de-DE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58775"/>
            <a:ext cx="3463925" cy="533400"/>
          </a:xfrm>
        </p:spPr>
        <p:txBody>
          <a:bodyPr/>
          <a:lstStyle/>
          <a:p>
            <a:r>
              <a:rPr lang="de-DE" sz="1800"/>
              <a:t>Fertigungsformen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90600"/>
            <a:ext cx="3387725" cy="4521200"/>
          </a:xfrm>
        </p:spPr>
        <p:txBody>
          <a:bodyPr/>
          <a:lstStyle/>
          <a:p>
            <a:r>
              <a:rPr lang="de-DE" b="1"/>
              <a:t>Fertigungsformen</a:t>
            </a:r>
            <a:r>
              <a:rPr lang="de-DE"/>
              <a:t> –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 	</a:t>
            </a:r>
            <a:r>
              <a:rPr lang="de-DE" b="1"/>
              <a:t>nach der erzeugten Menge</a:t>
            </a:r>
            <a:r>
              <a:rPr lang="de-DE"/>
              <a:t>:</a:t>
            </a:r>
          </a:p>
          <a:p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- Einzelfertigung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- Massenfertigung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- Sortenfertigung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- Serienfertigung</a:t>
            </a:r>
          </a:p>
          <a:p>
            <a:pPr>
              <a:buFont typeface="Monotype Sorts" pitchFamily="52" charset="2"/>
              <a:buNone/>
            </a:pPr>
            <a:endParaRPr lang="de-DE" sz="1400"/>
          </a:p>
          <a:p>
            <a:pPr>
              <a:buFont typeface="Monotype Sorts" pitchFamily="52" charset="2"/>
              <a:buNone/>
            </a:pPr>
            <a:endParaRPr lang="de-DE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58775"/>
            <a:ext cx="3463925" cy="533400"/>
          </a:xfrm>
        </p:spPr>
        <p:txBody>
          <a:bodyPr/>
          <a:lstStyle/>
          <a:p>
            <a:r>
              <a:rPr lang="de-DE" sz="1800"/>
              <a:t>Dienstleistungsbereich: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914400"/>
            <a:ext cx="3408362" cy="4521200"/>
          </a:xfrm>
        </p:spPr>
        <p:txBody>
          <a:bodyPr/>
          <a:lstStyle/>
          <a:p>
            <a:pPr>
              <a:buFont typeface="Monotype Sorts" pitchFamily="52" charset="2"/>
              <a:buNone/>
            </a:pPr>
            <a:r>
              <a:rPr lang="de-DE" b="1">
                <a:solidFill>
                  <a:schemeClr val="accent2"/>
                </a:solidFill>
              </a:rPr>
              <a:t>Merkmale:</a:t>
            </a:r>
            <a:endParaRPr lang="de-DE" b="1"/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Individualität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- Leistungen, die sich auf Individuen beziehen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Komplexität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- DL sind differenziert strukturiert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- Umtausch/Rückgabe nicht möglich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Qualität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- Potentialqualität, Prozessqualität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Zeit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- DL ist nicht lagerfähig,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- daher keine Lagerhaltungsprobleme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Marketingbereich</a:t>
            </a:r>
            <a:endParaRPr lang="de-DE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65200"/>
            <a:ext cx="3387725" cy="4521200"/>
          </a:xfrm>
        </p:spPr>
        <p:txBody>
          <a:bodyPr/>
          <a:lstStyle/>
          <a:p>
            <a:pPr>
              <a:buFont typeface="Monotype Sorts" pitchFamily="52" charset="2"/>
              <a:buNone/>
            </a:pPr>
            <a:r>
              <a:rPr lang="de-DE" b="1">
                <a:solidFill>
                  <a:schemeClr val="accent2"/>
                </a:solidFill>
              </a:rPr>
              <a:t>Marketingpolitische Instrumente:</a:t>
            </a:r>
            <a:endParaRPr lang="de-DE">
              <a:solidFill>
                <a:schemeClr val="accent2"/>
              </a:solidFill>
            </a:endParaRP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Marktforschung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Produktpolitik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Preis- und Konditionenpolitik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Distributionspolitik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Kommunikationspolitik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990600" y="6096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990600"/>
            <a:ext cx="30480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Personalwerbung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Personalbeschaffung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Personalauswahl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Personaleinsatz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Personalentlohnung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Personalentwicklung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Personalfreisetzung</a:t>
            </a: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914400" y="381000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Personalbereich:</a:t>
            </a:r>
            <a:endParaRPr lang="de-DE" sz="32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955675" y="358775"/>
            <a:ext cx="3463925" cy="533400"/>
          </a:xfrm>
        </p:spPr>
        <p:txBody>
          <a:bodyPr/>
          <a:lstStyle/>
          <a:p>
            <a:r>
              <a:rPr lang="de-DE" sz="1800"/>
              <a:t>Finanzbereich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675" y="914400"/>
            <a:ext cx="3387725" cy="45212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r>
              <a:rPr kumimoji="0" lang="de-DE" b="1">
                <a:solidFill>
                  <a:schemeClr val="accent2"/>
                </a:solidFill>
              </a:rPr>
              <a:t>Begriffspaare:</a:t>
            </a:r>
            <a:endParaRPr kumimoji="0" lang="de-DE" b="1"/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endParaRPr kumimoji="0" lang="de-DE" b="1"/>
          </a:p>
          <a:p>
            <a:pPr marL="609600" indent="-609600">
              <a:lnSpc>
                <a:spcPct val="80000"/>
              </a:lnSpc>
            </a:pPr>
            <a:r>
              <a:rPr kumimoji="0" lang="de-DE"/>
              <a:t>Einzahlungen – Auszahlungen:</a:t>
            </a:r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r>
              <a:rPr kumimoji="0" lang="de-DE"/>
              <a:t>	Veränderung des Zahlungsmittelbestands</a:t>
            </a:r>
          </a:p>
          <a:p>
            <a:pPr marL="609600" indent="-609600">
              <a:lnSpc>
                <a:spcPct val="80000"/>
              </a:lnSpc>
            </a:pPr>
            <a:r>
              <a:rPr kumimoji="0" lang="de-DE"/>
              <a:t>Einnahmen – Ausgaben:</a:t>
            </a:r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r>
              <a:rPr kumimoji="0" lang="de-DE"/>
              <a:t>	Veränderung des Geldvermögens</a:t>
            </a:r>
          </a:p>
          <a:p>
            <a:pPr marL="609600" indent="-609600">
              <a:lnSpc>
                <a:spcPct val="80000"/>
              </a:lnSpc>
            </a:pPr>
            <a:r>
              <a:rPr kumimoji="0" lang="de-DE"/>
              <a:t>Erträge – Aufwendungen:</a:t>
            </a:r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r>
              <a:rPr kumimoji="0" lang="de-DE"/>
              <a:t>	Veränderung des Nettovermögens</a:t>
            </a:r>
          </a:p>
          <a:p>
            <a:pPr marL="609600" indent="-609600">
              <a:lnSpc>
                <a:spcPct val="80000"/>
              </a:lnSpc>
            </a:pPr>
            <a:r>
              <a:rPr kumimoji="0" lang="de-DE"/>
              <a:t>Leistungen – Kosten:</a:t>
            </a:r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r>
              <a:rPr kumimoji="0" lang="de-DE"/>
              <a:t>	</a:t>
            </a:r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r>
              <a:rPr kumimoji="0" lang="de-DE"/>
              <a:t>bewertete(r) betriebliche Leistungserstellung </a:t>
            </a:r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r>
              <a:rPr kumimoji="0" lang="de-DE"/>
              <a:t>bzw. -verzehr</a:t>
            </a:r>
          </a:p>
          <a:p>
            <a:pPr marL="609600" indent="-609600">
              <a:lnSpc>
                <a:spcPct val="80000"/>
              </a:lnSpc>
              <a:buFont typeface="Monotype Sorts" pitchFamily="52" charset="2"/>
              <a:buNone/>
            </a:pPr>
            <a:endParaRPr kumimoji="0" lang="de-DE"/>
          </a:p>
          <a:p>
            <a:pPr marL="609600" indent="-609600">
              <a:lnSpc>
                <a:spcPct val="80000"/>
              </a:lnSpc>
            </a:pPr>
            <a:r>
              <a:rPr kumimoji="0" lang="de-DE"/>
              <a:t>Finanzierungsarten:</a:t>
            </a:r>
          </a:p>
          <a:p>
            <a:pPr marL="609600" indent="-609600">
              <a:lnSpc>
                <a:spcPct val="80000"/>
              </a:lnSpc>
            </a:pPr>
            <a:r>
              <a:rPr kumimoji="0" lang="de-DE"/>
              <a:t>Innen- und Außenfinanzierung</a:t>
            </a:r>
          </a:p>
          <a:p>
            <a:pPr marL="609600" indent="-609600">
              <a:lnSpc>
                <a:spcPct val="80000"/>
              </a:lnSpc>
            </a:pPr>
            <a:r>
              <a:rPr kumimoji="0" lang="de-DE"/>
              <a:t>Eigen- Fremdfinanzierung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90600" y="990600"/>
            <a:ext cx="31432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3">
              <a:spcBef>
                <a:spcPct val="50000"/>
              </a:spcBef>
            </a:pP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Informationsfluss von Organisations-einheit an Organisationseinheit</a:t>
            </a: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„top-down“ oder „button-up“</a:t>
            </a:r>
            <a:endParaRPr lang="de-DE" sz="120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Plurale Einheiten: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Abteilungen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-"/>
            </a:pPr>
            <a:r>
              <a:rPr lang="de-DE" sz="1200">
                <a:solidFill>
                  <a:schemeClr val="tx1"/>
                </a:solidFill>
              </a:rPr>
              <a:t> Singulare Einheiten: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Stellen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Informationsmanagement -Transparenz</a:t>
            </a: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537325" y="10302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06475" y="358775"/>
            <a:ext cx="2192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de-DE" sz="1800">
                <a:solidFill>
                  <a:schemeClr val="accent2"/>
                </a:solidFill>
              </a:rPr>
              <a:t>Informationsbereich</a:t>
            </a:r>
            <a:endParaRPr lang="de-DE" sz="12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342900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Informationsbereich</a:t>
            </a:r>
            <a:endParaRPr lang="de-DE" sz="2800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de-DE" sz="10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Gegenstand: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Eingabe-Verarbeitung-Ausgabe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von Informationen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Teilbereiche:</a:t>
            </a: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Informatik </a:t>
            </a:r>
            <a:r>
              <a:rPr lang="de-DE" sz="1200">
                <a:solidFill>
                  <a:schemeClr val="tx1"/>
                </a:solidFill>
              </a:rPr>
              <a:t>		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Software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sz="1200">
                <a:solidFill>
                  <a:schemeClr val="tx1"/>
                </a:solidFill>
              </a:rPr>
              <a:t> Orgware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sz="1200">
                <a:solidFill>
                  <a:schemeClr val="tx1"/>
                </a:solidFill>
              </a:rPr>
              <a:t> Hardware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Informationsarten</a:t>
            </a:r>
            <a:r>
              <a:rPr lang="de-DE" sz="1200">
                <a:solidFill>
                  <a:schemeClr val="accent2"/>
                </a:solidFill>
              </a:rPr>
              <a:t> </a:t>
            </a:r>
            <a:r>
              <a:rPr lang="de-DE" sz="1200">
                <a:solidFill>
                  <a:schemeClr val="tx1"/>
                </a:solidFill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Kapitalinformation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Materialinformation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Personalinformation</a:t>
            </a:r>
            <a:endParaRPr lang="de-DE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Begriffsdefinitionen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1066800"/>
            <a:ext cx="3463925" cy="2895600"/>
          </a:xfrm>
        </p:spPr>
        <p:txBody>
          <a:bodyPr/>
          <a:lstStyle/>
          <a:p>
            <a:pPr marL="609600" indent="-609600"/>
            <a:r>
              <a:rPr lang="de-DE"/>
              <a:t>Betrieb = Ort der Leistungserstellung (fremdbedarfsdeckende Wirtschafts-</a:t>
            </a:r>
            <a:br>
              <a:rPr lang="de-DE"/>
            </a:br>
            <a:r>
              <a:rPr lang="de-DE"/>
              <a:t>einheiten)</a:t>
            </a:r>
          </a:p>
          <a:p>
            <a:pPr marL="609600" indent="-609600"/>
            <a:endParaRPr lang="de-DE"/>
          </a:p>
          <a:p>
            <a:pPr marL="609600" indent="-609600"/>
            <a:endParaRPr lang="de-DE"/>
          </a:p>
          <a:p>
            <a:pPr marL="609600" indent="-609600">
              <a:buFont typeface="Monotype Sorts" pitchFamily="52" charset="2"/>
              <a:buNone/>
            </a:pPr>
            <a:r>
              <a:rPr lang="de-DE"/>
              <a:t>	</a:t>
            </a:r>
            <a:r>
              <a:rPr lang="de-DE">
                <a:solidFill>
                  <a:schemeClr val="accent2"/>
                </a:solidFill>
              </a:rPr>
              <a:t>Merkmale:</a:t>
            </a:r>
            <a:endParaRPr lang="de-DE"/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Kombination der Produktionsfaktoren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Prinzip der Wirtschaftlichkeit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Prinzip des finanziellen Gleichgewichts</a:t>
            </a:r>
          </a:p>
          <a:p>
            <a:pPr marL="609600" indent="-609600"/>
            <a:endParaRPr lang="de-DE"/>
          </a:p>
          <a:p>
            <a:pPr marL="609600" indent="-609600">
              <a:buFont typeface="Monotype Sorts" pitchFamily="52" charset="2"/>
              <a:buNone/>
            </a:pPr>
            <a:endParaRPr 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4290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Gegenstand: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Funktional: 	  Planung und Kontrolle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Institutionell: Unternehmensorganisation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Verbindung von Planung, Kontrolle, 	         Steuerung mit Informationsversorgung  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Bereiche: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Planung 	     Wege zur Zielerreichung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Kontrolle	     Soll-Ist-Untersuchung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Informations-   Berichtssystem -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   versorgung	     Frühwarnindikatoren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Steuerung	     Störgrößenelimination 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974725" y="417513"/>
            <a:ext cx="2027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Controllingbereich</a:t>
            </a:r>
            <a:endParaRPr lang="de-DE"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814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Gegenstand: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Verfahren zur systematischen Erfassung und Auswertung von quantifizierbaren Vorgängen 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Bereiche: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Buchhaltung 	Zeitraumrechnung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Bilanz 		Aktiva-Passiva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G+V-Rechnung	Ertrag ./. Aufwand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Kostenrechnung	Kosten ./. Erträge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Statistik		Kennzahlen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Planungs-		Schätzung erwarteter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   rechnung		Entwicklungen</a:t>
            </a:r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395288"/>
            <a:ext cx="3373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Betriebliches Rechnungswesen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Bilanz</a:t>
            </a:r>
          </a:p>
        </p:txBody>
      </p:sp>
      <p:grpSp>
        <p:nvGrpSpPr>
          <p:cNvPr id="96272" name="Group 16"/>
          <p:cNvGrpSpPr>
            <a:grpSpLocks/>
          </p:cNvGrpSpPr>
          <p:nvPr/>
        </p:nvGrpSpPr>
        <p:grpSpPr bwMode="auto">
          <a:xfrm>
            <a:off x="1158875" y="1676400"/>
            <a:ext cx="2270125" cy="1906588"/>
            <a:chOff x="730" y="1344"/>
            <a:chExt cx="1430" cy="1201"/>
          </a:xfrm>
        </p:grpSpPr>
        <p:grpSp>
          <p:nvGrpSpPr>
            <p:cNvPr id="96267" name="Group 11"/>
            <p:cNvGrpSpPr>
              <a:grpSpLocks/>
            </p:cNvGrpSpPr>
            <p:nvPr/>
          </p:nvGrpSpPr>
          <p:grpSpPr bwMode="auto">
            <a:xfrm>
              <a:off x="730" y="1488"/>
              <a:ext cx="1430" cy="1057"/>
              <a:chOff x="1071" y="2018"/>
              <a:chExt cx="2087" cy="1542"/>
            </a:xfrm>
          </p:grpSpPr>
          <p:sp>
            <p:nvSpPr>
              <p:cNvPr id="96262" name="Line 6"/>
              <p:cNvSpPr>
                <a:spLocks noChangeShapeType="1"/>
              </p:cNvSpPr>
              <p:nvPr/>
            </p:nvSpPr>
            <p:spPr bwMode="auto">
              <a:xfrm>
                <a:off x="1071" y="201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6263" name="Line 7"/>
              <p:cNvSpPr>
                <a:spLocks noChangeShapeType="1"/>
              </p:cNvSpPr>
              <p:nvPr/>
            </p:nvSpPr>
            <p:spPr bwMode="auto">
              <a:xfrm>
                <a:off x="1117" y="2064"/>
                <a:ext cx="204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6264" name="Line 8"/>
              <p:cNvSpPr>
                <a:spLocks noChangeShapeType="1"/>
              </p:cNvSpPr>
              <p:nvPr/>
            </p:nvSpPr>
            <p:spPr bwMode="auto">
              <a:xfrm>
                <a:off x="2115" y="2064"/>
                <a:ext cx="0" cy="14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96268" name="Text Box 12"/>
            <p:cNvSpPr txBox="1">
              <a:spLocks noChangeArrowheads="1"/>
            </p:cNvSpPr>
            <p:nvPr/>
          </p:nvSpPr>
          <p:spPr bwMode="auto">
            <a:xfrm>
              <a:off x="1152" y="1344"/>
              <a:ext cx="6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400" b="1">
                  <a:solidFill>
                    <a:schemeClr val="accent2"/>
                  </a:solidFill>
                </a:rPr>
                <a:t>Bilanz</a:t>
              </a:r>
              <a:endParaRPr lang="de-DE" sz="1200">
                <a:solidFill>
                  <a:schemeClr val="tx1"/>
                </a:solidFill>
              </a:endParaRPr>
            </a:p>
          </p:txBody>
        </p:sp>
        <p:sp>
          <p:nvSpPr>
            <p:cNvPr id="96269" name="Text Box 13"/>
            <p:cNvSpPr txBox="1">
              <a:spLocks noChangeArrowheads="1"/>
            </p:cNvSpPr>
            <p:nvPr/>
          </p:nvSpPr>
          <p:spPr bwMode="auto">
            <a:xfrm>
              <a:off x="912" y="1344"/>
              <a:ext cx="322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400">
                  <a:solidFill>
                    <a:schemeClr val="tx1"/>
                  </a:solidFill>
                </a:rPr>
                <a:t>A</a:t>
              </a:r>
            </a:p>
            <a:p>
              <a:pPr>
                <a:spcBef>
                  <a:spcPct val="50000"/>
                </a:spcBef>
              </a:pPr>
              <a:endParaRPr lang="de-DE" sz="1400">
                <a:solidFill>
                  <a:schemeClr val="tx1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de-DE" sz="1400">
                  <a:solidFill>
                    <a:schemeClr val="tx1"/>
                  </a:solidFill>
                </a:rPr>
                <a:t>AV</a:t>
              </a:r>
            </a:p>
            <a:p>
              <a:pPr>
                <a:spcBef>
                  <a:spcPct val="50000"/>
                </a:spcBef>
              </a:pPr>
              <a:endParaRPr lang="de-DE" sz="1400">
                <a:solidFill>
                  <a:schemeClr val="tx1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de-DE" sz="1400">
                  <a:solidFill>
                    <a:schemeClr val="tx1"/>
                  </a:solidFill>
                </a:rPr>
                <a:t>UV</a:t>
              </a:r>
            </a:p>
          </p:txBody>
        </p:sp>
        <p:sp>
          <p:nvSpPr>
            <p:cNvPr id="96270" name="Text Box 14"/>
            <p:cNvSpPr txBox="1">
              <a:spLocks noChangeArrowheads="1"/>
            </p:cNvSpPr>
            <p:nvPr/>
          </p:nvSpPr>
          <p:spPr bwMode="auto">
            <a:xfrm>
              <a:off x="1742" y="1344"/>
              <a:ext cx="322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400">
                  <a:solidFill>
                    <a:schemeClr val="tx1"/>
                  </a:solidFill>
                </a:rPr>
                <a:t>P</a:t>
              </a:r>
            </a:p>
            <a:p>
              <a:pPr>
                <a:spcBef>
                  <a:spcPct val="50000"/>
                </a:spcBef>
              </a:pPr>
              <a:endParaRPr lang="de-DE" sz="1400">
                <a:solidFill>
                  <a:schemeClr val="tx1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de-DE" sz="1400">
                  <a:solidFill>
                    <a:schemeClr val="tx1"/>
                  </a:solidFill>
                </a:rPr>
                <a:t>EK</a:t>
              </a:r>
            </a:p>
            <a:p>
              <a:pPr>
                <a:spcBef>
                  <a:spcPct val="50000"/>
                </a:spcBef>
              </a:pPr>
              <a:endParaRPr lang="de-DE" sz="1400">
                <a:solidFill>
                  <a:schemeClr val="tx1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de-DE" sz="1400">
                  <a:solidFill>
                    <a:schemeClr val="tx1"/>
                  </a:solidFill>
                </a:rPr>
                <a:t>FK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Unternehmenskennzahlen</a:t>
            </a:r>
            <a:endParaRPr lang="de-DE" b="1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3276600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Liefern Hinweise für rationelles Wirtschaften - Frühwarnindikatoren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Kennzahlen: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Wirtschaftlichkeit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Produktivität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Rentabilität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Liquidität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3463925" cy="533400"/>
          </a:xfrm>
        </p:spPr>
        <p:txBody>
          <a:bodyPr/>
          <a:lstStyle/>
          <a:p>
            <a:r>
              <a:rPr lang="de-DE" sz="1800"/>
              <a:t>Wirtschaftlichkeit:</a:t>
            </a:r>
            <a:endParaRPr lang="de-DE" sz="100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14400" y="1905000"/>
            <a:ext cx="3429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Die betriebliche Praxis greift auf folgende Formel zurück: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14400" y="3657600"/>
            <a:ext cx="20574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Optimierungsansätze: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Maximalprinzip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Minimalprinzip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066800" y="39624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2800" u="sng">
              <a:solidFill>
                <a:srgbClr val="FF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914400" y="990600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de-DE" sz="1200">
                <a:solidFill>
                  <a:schemeClr val="tx1"/>
                </a:solidFill>
              </a:rPr>
              <a:t>Verhältnis der Input- und Outputmengen, </a:t>
            </a:r>
          </a:p>
          <a:p>
            <a:r>
              <a:rPr kumimoji="1" lang="de-DE" sz="1200">
                <a:solidFill>
                  <a:schemeClr val="tx1"/>
                </a:solidFill>
              </a:rPr>
              <a:t>bewertet zu Kosten/Preisen</a:t>
            </a:r>
          </a:p>
        </p:txBody>
      </p:sp>
      <p:grpSp>
        <p:nvGrpSpPr>
          <p:cNvPr id="24593" name="Group 17"/>
          <p:cNvGrpSpPr>
            <a:grpSpLocks/>
          </p:cNvGrpSpPr>
          <p:nvPr/>
        </p:nvGrpSpPr>
        <p:grpSpPr bwMode="auto">
          <a:xfrm>
            <a:off x="974725" y="3006725"/>
            <a:ext cx="2987675" cy="549275"/>
            <a:chOff x="614" y="1894"/>
            <a:chExt cx="1882" cy="346"/>
          </a:xfrm>
        </p:grpSpPr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998" y="1894"/>
              <a:ext cx="14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tx1"/>
                  </a:solidFill>
                </a:rPr>
                <a:t>Wert der Ausbringungsmenge</a:t>
              </a:r>
            </a:p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tx1"/>
                  </a:solidFill>
                </a:rPr>
                <a:t>Wert der Einsatzmenge</a:t>
              </a: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614" y="1975"/>
              <a:ext cx="3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e-DE" sz="1400" b="1">
                  <a:solidFill>
                    <a:schemeClr val="accent2"/>
                  </a:solidFill>
                </a:rPr>
                <a:t>W</a:t>
              </a:r>
              <a:r>
                <a:rPr lang="de-DE" sz="1400" b="1">
                  <a:solidFill>
                    <a:schemeClr val="tx1"/>
                  </a:solidFill>
                </a:rPr>
                <a:t> </a:t>
              </a:r>
              <a:r>
                <a:rPr lang="de-DE" sz="1400">
                  <a:solidFill>
                    <a:schemeClr val="tx1"/>
                  </a:solidFill>
                </a:rPr>
                <a:t>=</a:t>
              </a:r>
              <a:endParaRPr lang="de-DE" sz="1400" b="1">
                <a:solidFill>
                  <a:schemeClr val="tx1"/>
                </a:solidFill>
              </a:endParaRPr>
            </a:p>
          </p:txBody>
        </p:sp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>
              <a:off x="960" y="2064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Produktivität</a:t>
            </a:r>
            <a:endParaRPr lang="de-DE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21336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717925" y="22796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352800" y="25146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803525" y="21272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2057400" y="2362200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836613" y="1066800"/>
            <a:ext cx="350678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Verhältnis von mengenmäßigem Ertrag zu mengenmäßigem Faktoreinsatz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Produktivität</a:t>
            </a:r>
            <a:r>
              <a:rPr lang="de-DE" sz="1200">
                <a:solidFill>
                  <a:schemeClr val="accent2"/>
                </a:solidFill>
              </a:rPr>
              <a:t> =</a:t>
            </a:r>
            <a:r>
              <a:rPr lang="de-DE" sz="1200"/>
              <a:t> 	</a:t>
            </a:r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Arbeitsproduktivität =</a:t>
            </a:r>
            <a:r>
              <a:rPr lang="de-DE" sz="1200"/>
              <a:t> 	</a:t>
            </a:r>
            <a:r>
              <a:rPr lang="de-DE" sz="1200">
                <a:solidFill>
                  <a:schemeClr val="accent2"/>
                </a:solidFill>
              </a:rPr>
              <a:t>Stückzahl / MAStd.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Maschinenproduktivität =</a:t>
            </a:r>
            <a:r>
              <a:rPr lang="de-DE" sz="1200"/>
              <a:t> 	</a:t>
            </a:r>
            <a:r>
              <a:rPr lang="de-DE" sz="1200">
                <a:solidFill>
                  <a:schemeClr val="accent2"/>
                </a:solidFill>
              </a:rPr>
              <a:t>Stz. / Masch.std.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Materialproduktivität =</a:t>
            </a:r>
            <a:r>
              <a:rPr lang="de-DE" sz="1200"/>
              <a:t> 	</a:t>
            </a:r>
            <a:r>
              <a:rPr lang="de-DE" sz="1200">
                <a:solidFill>
                  <a:schemeClr val="accent2"/>
                </a:solidFill>
              </a:rPr>
              <a:t>Stz. / Mat.menge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5715000" y="3192463"/>
            <a:ext cx="76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699125" y="45656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grpSp>
        <p:nvGrpSpPr>
          <p:cNvPr id="25623" name="Group 23"/>
          <p:cNvGrpSpPr>
            <a:grpSpLocks/>
          </p:cNvGrpSpPr>
          <p:nvPr/>
        </p:nvGrpSpPr>
        <p:grpSpPr bwMode="auto">
          <a:xfrm>
            <a:off x="2133600" y="1676400"/>
            <a:ext cx="838200" cy="549275"/>
            <a:chOff x="1056" y="2845"/>
            <a:chExt cx="528" cy="346"/>
          </a:xfrm>
        </p:grpSpPr>
        <p:sp>
          <p:nvSpPr>
            <p:cNvPr id="25621" name="Text Box 21"/>
            <p:cNvSpPr txBox="1">
              <a:spLocks noChangeArrowheads="1"/>
            </p:cNvSpPr>
            <p:nvPr/>
          </p:nvSpPr>
          <p:spPr bwMode="auto">
            <a:xfrm>
              <a:off x="1104" y="2845"/>
              <a:ext cx="48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200">
                  <a:solidFill>
                    <a:schemeClr val="accent2"/>
                  </a:solidFill>
                </a:rPr>
                <a:t>Output</a:t>
              </a:r>
              <a:endParaRPr lang="de-DE" sz="1200" u="sng"/>
            </a:p>
            <a:p>
              <a:pPr>
                <a:spcBef>
                  <a:spcPct val="50000"/>
                </a:spcBef>
              </a:pPr>
              <a:r>
                <a:rPr lang="de-DE" sz="1200"/>
                <a:t> </a:t>
              </a:r>
              <a:r>
                <a:rPr lang="de-DE" sz="1200">
                  <a:solidFill>
                    <a:schemeClr val="accent2"/>
                  </a:solidFill>
                </a:rPr>
                <a:t>Input</a:t>
              </a:r>
              <a:endParaRPr lang="de-DE" sz="1200"/>
            </a:p>
          </p:txBody>
        </p:sp>
        <p:sp>
          <p:nvSpPr>
            <p:cNvPr id="25622" name="Line 22"/>
            <p:cNvSpPr>
              <a:spLocks noChangeShapeType="1"/>
            </p:cNvSpPr>
            <p:nvPr/>
          </p:nvSpPr>
          <p:spPr bwMode="auto">
            <a:xfrm>
              <a:off x="1056" y="302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2057400" cy="457200"/>
          </a:xfrm>
        </p:spPr>
        <p:txBody>
          <a:bodyPr/>
          <a:lstStyle/>
          <a:p>
            <a:r>
              <a:rPr lang="de-DE" sz="1800"/>
              <a:t>Rentabilität</a:t>
            </a:r>
            <a:endParaRPr lang="de-DE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33528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Verhältnis von Erfolg zu Kapital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Kapitalgeber orientierten sich in erster Linie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an der Verzinsung des eingesetzten Kapitals.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Wir unterscheiden: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rgbClr val="FF0000"/>
                </a:solidFill>
              </a:rPr>
              <a:t>Gesamtkapitalrentabilität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=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Eigenkapitalrentabilität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=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Umsatzrentabilität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= </a:t>
            </a:r>
            <a:r>
              <a:rPr lang="de-DE" sz="1200">
                <a:solidFill>
                  <a:srgbClr val="FF0000"/>
                </a:solidFill>
              </a:rPr>
              <a:t>	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03725" y="73088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038600" y="7764463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grpSp>
        <p:nvGrpSpPr>
          <p:cNvPr id="26638" name="Group 14"/>
          <p:cNvGrpSpPr>
            <a:grpSpLocks/>
          </p:cNvGrpSpPr>
          <p:nvPr/>
        </p:nvGrpSpPr>
        <p:grpSpPr bwMode="auto">
          <a:xfrm>
            <a:off x="1219200" y="3048000"/>
            <a:ext cx="2743200" cy="549275"/>
            <a:chOff x="912" y="3526"/>
            <a:chExt cx="1728" cy="346"/>
          </a:xfrm>
        </p:grpSpPr>
        <p:sp>
          <p:nvSpPr>
            <p:cNvPr id="26636" name="Text Box 12"/>
            <p:cNvSpPr txBox="1">
              <a:spLocks noChangeArrowheads="1"/>
            </p:cNvSpPr>
            <p:nvPr/>
          </p:nvSpPr>
          <p:spPr bwMode="auto">
            <a:xfrm>
              <a:off x="950" y="3526"/>
              <a:ext cx="167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200">
                  <a:solidFill>
                    <a:srgbClr val="FF0000"/>
                  </a:solidFill>
                </a:rPr>
                <a:t>Gewinn + Fremdkapitalzinsen x 100</a:t>
              </a:r>
              <a:endParaRPr lang="de-DE" sz="1200" u="sng">
                <a:solidFill>
                  <a:srgbClr val="FF0000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de-DE" sz="1200">
                  <a:solidFill>
                    <a:srgbClr val="FF0000"/>
                  </a:solidFill>
                </a:rPr>
                <a:t>   Gesamtkapital</a:t>
              </a:r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>
              <a:off x="912" y="369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6641" name="Group 17"/>
          <p:cNvGrpSpPr>
            <a:grpSpLocks/>
          </p:cNvGrpSpPr>
          <p:nvPr/>
        </p:nvGrpSpPr>
        <p:grpSpPr bwMode="auto">
          <a:xfrm>
            <a:off x="1981200" y="4173538"/>
            <a:ext cx="1219200" cy="549275"/>
            <a:chOff x="1296" y="4054"/>
            <a:chExt cx="768" cy="346"/>
          </a:xfrm>
        </p:grpSpPr>
        <p:sp>
          <p:nvSpPr>
            <p:cNvPr id="26639" name="Text Box 15"/>
            <p:cNvSpPr txBox="1">
              <a:spLocks noChangeArrowheads="1"/>
            </p:cNvSpPr>
            <p:nvPr/>
          </p:nvSpPr>
          <p:spPr bwMode="auto">
            <a:xfrm>
              <a:off x="1334" y="4054"/>
              <a:ext cx="684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accent2"/>
                  </a:solidFill>
                </a:rPr>
                <a:t>Gewinn x100</a:t>
              </a:r>
              <a:endParaRPr lang="de-DE" sz="1200" u="sng">
                <a:solidFill>
                  <a:schemeClr val="accent2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accent2"/>
                  </a:solidFill>
                </a:rPr>
                <a:t> Eigenkapital</a:t>
              </a:r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1296" y="422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6644" name="Group 20"/>
          <p:cNvGrpSpPr>
            <a:grpSpLocks/>
          </p:cNvGrpSpPr>
          <p:nvPr/>
        </p:nvGrpSpPr>
        <p:grpSpPr bwMode="auto">
          <a:xfrm>
            <a:off x="1981200" y="5257800"/>
            <a:ext cx="1219200" cy="549275"/>
            <a:chOff x="1152" y="3958"/>
            <a:chExt cx="768" cy="346"/>
          </a:xfrm>
        </p:grpSpPr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1190" y="3958"/>
              <a:ext cx="70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200">
                  <a:solidFill>
                    <a:schemeClr val="tx1"/>
                  </a:solidFill>
                </a:rPr>
                <a:t>Gewinn x 100</a:t>
              </a:r>
            </a:p>
            <a:p>
              <a:pPr>
                <a:spcBef>
                  <a:spcPct val="50000"/>
                </a:spcBef>
              </a:pPr>
              <a:r>
                <a:rPr lang="de-DE" sz="1200">
                  <a:solidFill>
                    <a:schemeClr val="tx1"/>
                  </a:solidFill>
                </a:rPr>
                <a:t>Umsatz</a:t>
              </a:r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>
              <a:off x="1152" y="412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2743200" cy="457200"/>
          </a:xfrm>
        </p:spPr>
        <p:txBody>
          <a:bodyPr/>
          <a:lstStyle/>
          <a:p>
            <a:r>
              <a:rPr lang="de-DE"/>
              <a:t>Liquidität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46672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Sie bezeichnet die Fähigkeit eines Unter-nehmens seinen Zahlungsverpflichtungen gegenüber Gläubigern jederzeit fristgerecht und betragsgenau nachzukommen.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rgbClr val="FF0000"/>
                </a:solidFill>
              </a:rPr>
              <a:t>Liquidität 1. Grades: (Barliquidität)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=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Liquidität 2. Grades: (L. auf kurze Sicht)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=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Liquidität 3. Grades: (L. mittlerer Sicht)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=</a:t>
            </a:r>
            <a:endParaRPr lang="de-DE" sz="1200"/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1371600" y="2514600"/>
            <a:ext cx="2286000" cy="549275"/>
            <a:chOff x="960" y="4150"/>
            <a:chExt cx="1440" cy="346"/>
          </a:xfrm>
        </p:grpSpPr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998" y="4150"/>
              <a:ext cx="138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rgbClr val="FF0000"/>
                  </a:solidFill>
                </a:rPr>
                <a:t>Zahlungsmittel x 100</a:t>
              </a:r>
            </a:p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rgbClr val="FF0000"/>
                  </a:solidFill>
                </a:rPr>
                <a:t> kurzfristige Verbindlichkeiten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960" y="432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1143000" y="3886200"/>
            <a:ext cx="2743200" cy="549275"/>
            <a:chOff x="1008" y="4054"/>
            <a:chExt cx="1728" cy="346"/>
          </a:xfrm>
        </p:grpSpPr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1046" y="4054"/>
              <a:ext cx="1684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accent2"/>
                  </a:solidFill>
                </a:rPr>
                <a:t>kurzfristiges Umlaufvermögen x 100</a:t>
              </a:r>
              <a:endParaRPr lang="de-DE" sz="1200">
                <a:solidFill>
                  <a:schemeClr val="tx1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accent2"/>
                  </a:solidFill>
                </a:rPr>
                <a:t>kurzfristige Verbindlichkeiten</a:t>
              </a:r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1008" y="4224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662" name="Group 14"/>
          <p:cNvGrpSpPr>
            <a:grpSpLocks/>
          </p:cNvGrpSpPr>
          <p:nvPr/>
        </p:nvGrpSpPr>
        <p:grpSpPr bwMode="auto">
          <a:xfrm>
            <a:off x="1143000" y="5257800"/>
            <a:ext cx="2667000" cy="549275"/>
            <a:chOff x="768" y="3766"/>
            <a:chExt cx="1680" cy="346"/>
          </a:xfrm>
        </p:grpSpPr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806" y="3766"/>
              <a:ext cx="162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tx1"/>
                  </a:solidFill>
                </a:rPr>
                <a:t>Gesamtes Umlaufvermögen x 100</a:t>
              </a:r>
              <a:endParaRPr lang="de-DE" sz="1200" u="sng">
                <a:solidFill>
                  <a:schemeClr val="tx1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de-DE" sz="1200">
                  <a:solidFill>
                    <a:schemeClr val="tx1"/>
                  </a:solidFill>
                </a:rPr>
                <a:t>kurzfristige Verbindlichkeiten</a:t>
              </a:r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768" y="3936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Arten und Merkmale von Einzelwirtschaften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34290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Unternehmen und Haushalte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Wir unterscheiden: </a:t>
            </a:r>
            <a:r>
              <a:rPr lang="de-DE" sz="1200" b="1">
                <a:solidFill>
                  <a:schemeClr val="accent2"/>
                </a:solidFill>
              </a:rPr>
              <a:t>Unternehmen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Öffentliche Unternehmen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finanziert durch Gebietskörperschaften 	(Bund, Länder, Gemeinden)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gemeinwirtschaftliche Zielsetzungen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Kostendeckungsprinzip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Private Unternehmen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finanziert durch Privatpersonen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Gewinnerzielungsabsicht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unternehmerisches Risiko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546725" y="25844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94325" y="24320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Wir unterscheiden: </a:t>
            </a:r>
            <a:r>
              <a:rPr lang="de-DE" sz="1200" b="1">
                <a:solidFill>
                  <a:schemeClr val="accent2"/>
                </a:solidFill>
              </a:rPr>
              <a:t>Haushalte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Öffentliche Haushalte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Einzelwirtschaften von Bund, Länder,    Gemeinden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Finanzierung durch Steuereinnahmen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öffentliche Ausgabe / Subventionen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Private Haushalte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Privatpersonen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Nachfrager am Markt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Einkommen aus Arbeitnehmertätigkeit</a:t>
            </a:r>
            <a:endParaRPr lang="de-DE" sz="120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2000">
                <a:solidFill>
                  <a:schemeClr val="accent2"/>
                </a:solidFill>
              </a:rPr>
              <a:t>Arten und Merkmale von Einzelwirtschaften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Begriffsdefinitionen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1143000"/>
            <a:ext cx="3463925" cy="4521200"/>
          </a:xfrm>
        </p:spPr>
        <p:txBody>
          <a:bodyPr/>
          <a:lstStyle/>
          <a:p>
            <a:pPr marL="609600" indent="-609600"/>
            <a:r>
              <a:rPr lang="de-DE" b="1"/>
              <a:t>Unternehmen = Oberbegriff</a:t>
            </a:r>
            <a:endParaRPr lang="de-DE"/>
          </a:p>
          <a:p>
            <a:pPr marL="609600" indent="-609600"/>
            <a:endParaRPr lang="de-DE"/>
          </a:p>
          <a:p>
            <a:pPr marL="609600" indent="-609600">
              <a:buFont typeface="Monotype Sorts" pitchFamily="52" charset="2"/>
              <a:buNone/>
            </a:pPr>
            <a:r>
              <a:rPr lang="de-DE"/>
              <a:t>	</a:t>
            </a:r>
            <a:r>
              <a:rPr lang="de-DE">
                <a:solidFill>
                  <a:schemeClr val="accent2"/>
                </a:solidFill>
              </a:rPr>
              <a:t>Merkmale:</a:t>
            </a:r>
            <a:r>
              <a:rPr lang="de-DE"/>
              <a:t> (Gutenberg)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Autonomieprinzip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Erwerbswirtschaftliches Prinzip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Prinzip des Privateigentums</a:t>
            </a:r>
          </a:p>
          <a:p>
            <a:pPr marL="609600" indent="-609600">
              <a:buFont typeface="Monotype Sorts" pitchFamily="52" charset="2"/>
              <a:buAutoNum type="arabicPeriod"/>
            </a:pPr>
            <a:endParaRPr lang="de-DE"/>
          </a:p>
          <a:p>
            <a:pPr marL="609600" indent="-609600">
              <a:buFont typeface="Monotype Sorts" pitchFamily="52" charset="2"/>
              <a:buNone/>
            </a:pPr>
            <a:r>
              <a:rPr lang="de-DE"/>
              <a:t>	</a:t>
            </a:r>
            <a:r>
              <a:rPr lang="de-DE">
                <a:solidFill>
                  <a:schemeClr val="accent2"/>
                </a:solidFill>
              </a:rPr>
              <a:t>Merkmale:</a:t>
            </a:r>
            <a:r>
              <a:rPr lang="de-DE"/>
              <a:t> (Kosiol)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Fremdbedarfsdeckung – Markt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Wirtschaftliche Selbständigkeit</a:t>
            </a:r>
          </a:p>
          <a:p>
            <a:pPr marL="609600" indent="-609600">
              <a:buFont typeface="Monotype Sorts" pitchFamily="52" charset="2"/>
              <a:buAutoNum type="arabicPeriod"/>
            </a:pPr>
            <a:r>
              <a:rPr lang="de-DE"/>
              <a:t>Übernahme eines Marktrisikos</a:t>
            </a:r>
          </a:p>
          <a:p>
            <a:pPr marL="609600" indent="-609600">
              <a:buFont typeface="Monotype Sorts" pitchFamily="52" charset="2"/>
              <a:buNone/>
            </a:pPr>
            <a:endParaRPr lang="de-DE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Regelungen: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Natürliche Personen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= Menschen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Juristische Personen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= Gesellschaften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BGB - Fünf Bücher:</a:t>
            </a:r>
            <a:endParaRPr lang="de-DE" sz="1200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Allgemeiner Teil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Schuldrecht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Sachenrecht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Familienrecht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Erbrecht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006475" y="358775"/>
            <a:ext cx="2801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Bürgerliches Recht - BGB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Rechtsfähigkeit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= beginnt mit Vollendung der Geburt und endet mit dem Tode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Geschäftsfähigkeit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= Fähigkeit WE abzugeben und entgegen zu nehmen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006475" y="358775"/>
            <a:ext cx="336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Rechts- und Geschäftsfähigkeit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Geschäftsunfähigkeit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=&gt; WE sind nichtig</a:t>
            </a:r>
          </a:p>
          <a:p>
            <a:pPr>
              <a:spcBef>
                <a:spcPct val="50000"/>
              </a:spcBef>
            </a:pPr>
            <a:r>
              <a:rPr lang="de-DE" sz="1200"/>
              <a:t> </a:t>
            </a:r>
            <a:r>
              <a:rPr lang="de-DE" sz="1200">
                <a:solidFill>
                  <a:schemeClr val="tx1"/>
                </a:solidFill>
              </a:rPr>
              <a:t>- bis zum 6. Lebensjahr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 - krankhafte geistige Störung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beschränkte Geschäftsfähigkeit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=&gt; WE bis zur Genehmigung schwebend unwirksam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vom 7. bis 18. Lebensjahr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Volle Geschäftsfähigkeit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Personen ab dem 18. Lebensjahr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3309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Formen der Geschäftsfähigkeit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Formlose Willenserklärung</a:t>
            </a:r>
            <a:endParaRPr lang="de-DE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ausdrückliche WE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schlüssige WE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Formgebundene Willenserklärung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Schriftform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schriftliche WE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Notarielle Beurkundung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Inhalt und Echtheit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Notarielle Beglaubigung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Echtheit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765925" y="674846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6629400" y="7231063"/>
            <a:ext cx="22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1006475" y="358775"/>
            <a:ext cx="2128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Willenserklärungen</a:t>
            </a:r>
            <a:endParaRPr lang="de-DE" sz="1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Begriffsklärung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3463925" cy="4521200"/>
          </a:xfrm>
        </p:spPr>
        <p:txBody>
          <a:bodyPr/>
          <a:lstStyle/>
          <a:p>
            <a:r>
              <a:rPr lang="de-DE"/>
              <a:t>Eigentum: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	Die rechtliche Herrschaftsgewalt über eine Sache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Besitz: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pPr>
              <a:buFont typeface="Monotype Sorts" pitchFamily="52" charset="2"/>
              <a:buNone/>
            </a:pPr>
            <a:r>
              <a:rPr lang="de-DE"/>
              <a:t>	Die tatsächliche Herrschaftsgewalt über eine Sache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sz="1800"/>
              <a:t>Unternehmensgründung Entrepreneurship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Unternehmensgründung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„Errichtung eines funktionsfähigen Unternehmens in einer marktwirtschaftlichen Ordnung!“ (Klandt)</a:t>
            </a:r>
            <a:endParaRPr lang="de-DE" sz="12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Motive und Merkmale des Entrepreneurs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90600"/>
            <a:ext cx="3463925" cy="4521200"/>
          </a:xfrm>
        </p:spPr>
        <p:txBody>
          <a:bodyPr/>
          <a:lstStyle/>
          <a:p>
            <a:r>
              <a:rPr lang="de-DE"/>
              <a:t>Unabhängigkeit</a:t>
            </a:r>
          </a:p>
          <a:p>
            <a:r>
              <a:rPr lang="de-DE"/>
              <a:t>Geltungsbedürfnis</a:t>
            </a:r>
          </a:p>
          <a:p>
            <a:r>
              <a:rPr lang="de-DE"/>
              <a:t>Entfaltung von Ideen</a:t>
            </a:r>
          </a:p>
          <a:p>
            <a:r>
              <a:rPr lang="de-DE"/>
              <a:t>Vermeidung von Kündigung</a:t>
            </a:r>
          </a:p>
          <a:p>
            <a:r>
              <a:rPr lang="de-DE"/>
              <a:t>Unternehmensnachfolge</a:t>
            </a:r>
          </a:p>
          <a:p>
            <a:endParaRPr lang="de-DE"/>
          </a:p>
          <a:p>
            <a:r>
              <a:rPr lang="de-DE"/>
              <a:t>Risiko des Kapitalverlustes</a:t>
            </a:r>
          </a:p>
          <a:p>
            <a:r>
              <a:rPr lang="de-DE"/>
              <a:t>Lernbereitschaft im Wettbewerb</a:t>
            </a:r>
          </a:p>
          <a:p>
            <a:r>
              <a:rPr lang="de-DE"/>
              <a:t>Kontaktbereitschaft</a:t>
            </a:r>
          </a:p>
          <a:p>
            <a:r>
              <a:rPr lang="de-DE"/>
              <a:t>Nicht vorhersehbares Einkommen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Business-Plan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90600"/>
            <a:ext cx="3463925" cy="4521200"/>
          </a:xfrm>
        </p:spPr>
        <p:txBody>
          <a:bodyPr/>
          <a:lstStyle/>
          <a:p>
            <a:r>
              <a:rPr lang="de-DE"/>
              <a:t>Geschäftsidee</a:t>
            </a:r>
          </a:p>
          <a:p>
            <a:r>
              <a:rPr lang="de-DE"/>
              <a:t>Produkte/Dienstleistungen</a:t>
            </a:r>
          </a:p>
          <a:p>
            <a:r>
              <a:rPr lang="de-DE"/>
              <a:t>Unternehmensziele</a:t>
            </a:r>
          </a:p>
          <a:p>
            <a:r>
              <a:rPr lang="de-DE"/>
              <a:t>Unternehmensstrategien</a:t>
            </a:r>
          </a:p>
          <a:p>
            <a:r>
              <a:rPr lang="de-DE"/>
              <a:t>Führungs- und MA-Team</a:t>
            </a:r>
          </a:p>
          <a:p>
            <a:r>
              <a:rPr lang="de-DE"/>
              <a:t>Organisationsplan</a:t>
            </a:r>
          </a:p>
          <a:p>
            <a:r>
              <a:rPr lang="de-DE"/>
              <a:t>Marketingmix</a:t>
            </a:r>
          </a:p>
          <a:p>
            <a:r>
              <a:rPr lang="de-DE"/>
              <a:t>Finanzplan</a:t>
            </a:r>
          </a:p>
          <a:p>
            <a:r>
              <a:rPr lang="de-DE"/>
              <a:t>Realisierungsplan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de-DE" sz="1800"/>
              <a:t>Unternehmensgründung</a:t>
            </a:r>
            <a:endParaRPr kumimoji="0" lang="de-DE" sz="1800">
              <a:solidFill>
                <a:srgbClr val="FF0000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90600"/>
            <a:ext cx="3463925" cy="4521200"/>
          </a:xfrm>
        </p:spPr>
        <p:txBody>
          <a:bodyPr/>
          <a:lstStyle/>
          <a:p>
            <a:pPr>
              <a:buFont typeface="Monotype Sorts" pitchFamily="52" charset="2"/>
              <a:buNone/>
            </a:pPr>
            <a:r>
              <a:rPr kumimoji="0" lang="de-DE" b="1">
                <a:solidFill>
                  <a:schemeClr val="accent2"/>
                </a:solidFill>
              </a:rPr>
              <a:t>Gründungsentscheidungen</a:t>
            </a:r>
            <a:endParaRPr kumimoji="0" lang="de-DE" i="1">
              <a:solidFill>
                <a:schemeClr val="accent2"/>
              </a:solidFill>
            </a:endParaRPr>
          </a:p>
          <a:p>
            <a:pPr>
              <a:buFont typeface="Monotype Sorts" pitchFamily="52" charset="2"/>
              <a:buNone/>
            </a:pPr>
            <a:endParaRPr kumimoji="0" lang="de-DE"/>
          </a:p>
          <a:p>
            <a:pPr>
              <a:buFont typeface="Monotype Sorts" pitchFamily="52" charset="2"/>
              <a:buNone/>
            </a:pPr>
            <a:r>
              <a:rPr kumimoji="0" lang="de-DE"/>
              <a:t>Standortkriterien nach:</a:t>
            </a:r>
          </a:p>
          <a:p>
            <a:pPr>
              <a:buFont typeface="Monotype Sorts" pitchFamily="52" charset="2"/>
              <a:buNone/>
            </a:pPr>
            <a:endParaRPr kumimoji="0" lang="de-DE"/>
          </a:p>
          <a:p>
            <a:r>
              <a:rPr kumimoji="0" lang="de-DE"/>
              <a:t>	- Materialorientierung</a:t>
            </a:r>
          </a:p>
          <a:p>
            <a:r>
              <a:rPr kumimoji="0" lang="de-DE"/>
              <a:t>	- Arbeitskräftepotential</a:t>
            </a:r>
          </a:p>
          <a:p>
            <a:r>
              <a:rPr kumimoji="0" lang="de-DE"/>
              <a:t>	- Abgabenpolitik</a:t>
            </a:r>
          </a:p>
          <a:p>
            <a:r>
              <a:rPr kumimoji="0" lang="de-DE"/>
              <a:t>	- Verkehrslage</a:t>
            </a:r>
          </a:p>
          <a:p>
            <a:r>
              <a:rPr kumimoji="0" lang="de-DE"/>
              <a:t>	- Energieabhängigkeiten</a:t>
            </a:r>
          </a:p>
          <a:p>
            <a:r>
              <a:rPr kumimoji="0" lang="de-DE"/>
              <a:t>	- Umweltorientierung</a:t>
            </a:r>
          </a:p>
          <a:p>
            <a:r>
              <a:rPr kumimoji="0" lang="de-DE"/>
              <a:t>	- Absatzmöglichkeiten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Auswahl der Firma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„Firma ist der Name des Kaufmanns, unter dem er seine Geschäfte betreibt, seine Unterschrift abgibt, klagen und verklagt werden kann.“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Firmengrundsätze: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Firmen-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wahrheit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klarheit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ausschließlichkeit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beständigkeit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Firmenarten: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Personenfirma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Sachfirma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Mischfirma</a:t>
            </a:r>
          </a:p>
          <a:p>
            <a:pPr lvl="2">
              <a:spcBef>
                <a:spcPct val="50000"/>
              </a:spcBef>
              <a:buFontTx/>
              <a:buChar char="-"/>
            </a:pPr>
            <a:r>
              <a:rPr lang="de-DE" sz="1200">
                <a:solidFill>
                  <a:schemeClr val="tx1"/>
                </a:solidFill>
              </a:rPr>
              <a:t> Phantasiefirma</a:t>
            </a:r>
            <a:endParaRPr lang="de-DE" sz="120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3208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Handelsrecht/Kaufleute/Firma</a:t>
            </a:r>
            <a:endParaRPr lang="de-DE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Volkswirtschaftslehre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475" y="1066800"/>
            <a:ext cx="3006725" cy="4368800"/>
          </a:xfrm>
          <a:noFill/>
        </p:spPr>
        <p:txBody>
          <a:bodyPr/>
          <a:lstStyle/>
          <a:p>
            <a:r>
              <a:rPr lang="de-DE"/>
              <a:t>VWL untersucht primär gesamtwirtschaftliche Zusammenhänge. Die Nationalökonomie versucht aus der übergeordneten Perspektive eines Volkes oder Staates das Wesen der Wirtschaft zu erfassen und ihre Strukturen sowie Abläufe zu gestalten. (Schierenbeck)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sz="1800"/>
              <a:t>Firma/Handelsregister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3429000" cy="4521200"/>
          </a:xfrm>
        </p:spPr>
        <p:txBody>
          <a:bodyPr/>
          <a:lstStyle/>
          <a:p>
            <a:r>
              <a:rPr lang="de-DE"/>
              <a:t>Jede Firma muss ins HR eingetragen sein!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HR = öffentliches Verzeichnis aller Kaufleute im Amtsgerichtsbezirk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Zwei Abteilungen des HR</a:t>
            </a:r>
          </a:p>
          <a:p>
            <a:endParaRPr lang="de-DE"/>
          </a:p>
          <a:p>
            <a:r>
              <a:rPr lang="de-DE"/>
              <a:t>Abteilung A -Einzelunternehmen/Personen-gesellschaften</a:t>
            </a:r>
          </a:p>
          <a:p>
            <a:endParaRPr lang="de-DE"/>
          </a:p>
          <a:p>
            <a:r>
              <a:rPr lang="de-DE"/>
              <a:t>Abteilung B - 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Kapitalgesellschaften</a:t>
            </a:r>
          </a:p>
          <a:p>
            <a:endParaRPr lang="de-DE"/>
          </a:p>
          <a:p>
            <a:endParaRPr lang="de-DE"/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Kaufmannseigenschaft - HGB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90600"/>
            <a:ext cx="3463925" cy="452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§ 1 HGB Istkaufmann</a:t>
            </a:r>
          </a:p>
          <a:p>
            <a:pPr>
              <a:lnSpc>
                <a:spcPct val="90000"/>
              </a:lnSpc>
              <a:buFont typeface="Monotype Sorts" pitchFamily="52" charset="2"/>
              <a:buNone/>
            </a:pPr>
            <a:r>
              <a:rPr lang="de-DE"/>
              <a:t>	= wer Handelsgewerbe betreibt</a:t>
            </a:r>
          </a:p>
          <a:p>
            <a:pPr>
              <a:lnSpc>
                <a:spcPct val="90000"/>
              </a:lnSpc>
              <a:buFont typeface="Monotype Sorts" pitchFamily="52" charset="2"/>
              <a:buNone/>
            </a:pPr>
            <a:endParaRPr lang="de-DE"/>
          </a:p>
          <a:p>
            <a:pPr>
              <a:lnSpc>
                <a:spcPct val="90000"/>
              </a:lnSpc>
              <a:buFont typeface="Monotype Sorts" pitchFamily="52" charset="2"/>
              <a:buNone/>
            </a:pPr>
            <a:r>
              <a:rPr lang="de-DE"/>
              <a:t>(2)	Handelsgewerbe ist jeder Gewerbebetrieb, es sei denn, dass das Unternehmen nach Art oder Umfang einen in kaufmännischer Weise eingerichteten Geschäftsbetrieb nicht erfordert.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990600"/>
            <a:ext cx="3463925" cy="4495800"/>
          </a:xfrm>
        </p:spPr>
        <p:txBody>
          <a:bodyPr/>
          <a:lstStyle/>
          <a:p>
            <a:r>
              <a:rPr lang="de-DE"/>
              <a:t>§ 2 i. V. § 3 Kannkaufmann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 	= wer als Handelsgewerbe im HR eingetragen ist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Wahlfreiheit zur Kaufmannseigenschaft durch den Unternehmer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Beispiel: Land- u. Forstbetriebe, Nebengewerbe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Formkaufmann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Kaufmann kraft Rechtsform, </a:t>
            </a:r>
          </a:p>
          <a:p>
            <a:pPr>
              <a:buFont typeface="Monotype Sorts" pitchFamily="52" charset="2"/>
              <a:buNone/>
            </a:pPr>
            <a:r>
              <a:rPr lang="de-DE"/>
              <a:t>	§6 HGB, Pflichteintragung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Nichtkaufleute</a:t>
            </a:r>
          </a:p>
          <a:p>
            <a:pPr>
              <a:buFontTx/>
              <a:buChar char="-"/>
            </a:pPr>
            <a:r>
              <a:rPr lang="de-DE"/>
              <a:t>Nicht eingetragenes Kleingewerbe</a:t>
            </a:r>
          </a:p>
          <a:p>
            <a:pPr>
              <a:buFontTx/>
              <a:buChar char="-"/>
            </a:pPr>
            <a:r>
              <a:rPr lang="de-DE"/>
              <a:t>Land- u. Forstwirtschaft</a:t>
            </a:r>
          </a:p>
          <a:p>
            <a:pPr>
              <a:buFontTx/>
              <a:buChar char="-"/>
            </a:pPr>
            <a:r>
              <a:rPr lang="de-DE"/>
              <a:t>Freie Berufe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sz="1800"/>
              <a:t>Kaufmannseigenschaft - HGB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Unternehmensrechtsform nach:</a:t>
            </a:r>
            <a:r>
              <a:rPr lang="de-DE" sz="1200">
                <a:solidFill>
                  <a:schemeClr val="tx1"/>
                </a:solidFill>
              </a:rPr>
              <a:t> 		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Kostensituation/Rechten u. Pflichten der Gesellschafter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  <a:buFontTx/>
              <a:buChar char="-"/>
            </a:pPr>
            <a:r>
              <a:rPr lang="de-DE" sz="1200">
                <a:solidFill>
                  <a:schemeClr val="accent2"/>
                </a:solidFill>
              </a:rPr>
              <a:t> Einzelunternehmen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e.K</a:t>
            </a:r>
            <a:endParaRPr lang="de-DE" sz="1200"/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- Personengesellschaften</a:t>
            </a:r>
            <a:endParaRPr lang="de-DE" sz="120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oHG, KG, stille Ges., GbR,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GmbH &amp; Co.KG,</a:t>
            </a:r>
          </a:p>
          <a:p>
            <a:pPr lvl="1"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- Kapitalgesellschaften</a:t>
            </a:r>
            <a:endParaRPr lang="de-DE" sz="120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AG, GmbH, KGaA,</a:t>
            </a:r>
          </a:p>
          <a:p>
            <a:pPr lvl="1"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- Sonstige Rechtsformen</a:t>
            </a:r>
            <a:endParaRPr lang="de-DE" sz="120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eG, VVaG, Partnerschaft, </a:t>
            </a: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Kaufmannseigenschaft - HGB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35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Einführung</a:t>
            </a:r>
            <a:endParaRPr lang="de-DE" sz="2400" b="1" u="sng">
              <a:solidFill>
                <a:schemeClr val="tx1"/>
              </a:solidFill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3505200" cy="31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Gesellschaftsrecht ist ein dispositives Recht, d.h. den Firmengründern bleibt weitgehende Wahlfreiheit bezüglich der Gestaltung ihrer Innen- und Außenverhältnisse.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Einschränkungen bestehen jedoch hinsichtlich: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einer definierten Mindestzahl von Gründern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eines definierten Mindestkapitals bei Gründung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eines definierten Betriebszwecks 	(z.B.Genossenschaft)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definierter Eigentumsverhältnisse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einer definierten Rechtsfähigkeit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006475" y="357188"/>
            <a:ext cx="3017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Unternehmensrechtsformen</a:t>
            </a:r>
            <a:endParaRPr 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829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Einführung</a:t>
            </a:r>
            <a:endParaRPr lang="de-DE" sz="2400" b="1" u="sng">
              <a:solidFill>
                <a:schemeClr val="tx1"/>
              </a:solidFill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838200" y="1524000"/>
            <a:ext cx="33528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Die Unternehmensformen unterscheiden sich durch: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die Anzahl der am Unternehmen beteiligten Personen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die Leitungsbefugnisse der Teilnehmer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die Haftung der Inhaber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die Beteiligung der Inhaber am Gewinn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die Art der Aufbringung des Kapitals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Gesellschaftsrecht</a:t>
            </a:r>
            <a:endParaRPr 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8" name="Rectangle 28"/>
          <p:cNvSpPr>
            <a:spLocks noChangeArrowheads="1"/>
          </p:cNvSpPr>
          <p:nvPr/>
        </p:nvSpPr>
        <p:spPr bwMode="auto">
          <a:xfrm>
            <a:off x="3962400" y="838200"/>
            <a:ext cx="2438400" cy="381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12644" name="AutoShape 4"/>
          <p:cNvSpPr>
            <a:spLocks noChangeAspect="1" noChangeArrowheads="1" noTextEdit="1"/>
          </p:cNvSpPr>
          <p:nvPr/>
        </p:nvSpPr>
        <p:spPr bwMode="auto">
          <a:xfrm>
            <a:off x="1143000" y="609600"/>
            <a:ext cx="4800600" cy="43529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cxnSp>
        <p:nvCxnSpPr>
          <p:cNvPr id="112645" name="_s112645"/>
          <p:cNvCxnSpPr>
            <a:cxnSpLocks noChangeShapeType="1"/>
            <a:stCxn id="112665" idx="1"/>
            <a:endCxn id="112658" idx="2"/>
          </p:cNvCxnSpPr>
          <p:nvPr/>
        </p:nvCxnSpPr>
        <p:spPr bwMode="auto">
          <a:xfrm rot="10800000">
            <a:off x="4745038" y="2397125"/>
            <a:ext cx="171450" cy="1701800"/>
          </a:xfrm>
          <a:prstGeom prst="bentConnector2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46" name="_s112646"/>
          <p:cNvCxnSpPr>
            <a:cxnSpLocks noChangeShapeType="1"/>
            <a:stCxn id="112664" idx="1"/>
            <a:endCxn id="112658" idx="2"/>
          </p:cNvCxnSpPr>
          <p:nvPr/>
        </p:nvCxnSpPr>
        <p:spPr bwMode="auto">
          <a:xfrm rot="10800000">
            <a:off x="4745038" y="2397125"/>
            <a:ext cx="171450" cy="1062038"/>
          </a:xfrm>
          <a:prstGeom prst="bentConnector2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47" name="_s112647"/>
          <p:cNvCxnSpPr>
            <a:cxnSpLocks noChangeShapeType="1"/>
            <a:stCxn id="112663" idx="1"/>
            <a:endCxn id="112658" idx="2"/>
          </p:cNvCxnSpPr>
          <p:nvPr/>
        </p:nvCxnSpPr>
        <p:spPr bwMode="auto">
          <a:xfrm rot="10800000">
            <a:off x="4745038" y="2397125"/>
            <a:ext cx="171450" cy="427038"/>
          </a:xfrm>
          <a:prstGeom prst="bentConnector2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48" name="_s112648"/>
          <p:cNvCxnSpPr>
            <a:cxnSpLocks noChangeShapeType="1"/>
            <a:stCxn id="112662" idx="0"/>
            <a:endCxn id="112657" idx="2"/>
          </p:cNvCxnSpPr>
          <p:nvPr/>
        </p:nvCxnSpPr>
        <p:spPr bwMode="auto">
          <a:xfrm rot="16200000">
            <a:off x="3436937" y="2503488"/>
            <a:ext cx="214313" cy="1588"/>
          </a:xfrm>
          <a:prstGeom prst="straightConnector1">
            <a:avLst/>
          </a:prstGeom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649" name="_s112649"/>
          <p:cNvCxnSpPr>
            <a:cxnSpLocks noChangeShapeType="1"/>
            <a:stCxn id="112661" idx="3"/>
            <a:endCxn id="112656" idx="2"/>
          </p:cNvCxnSpPr>
          <p:nvPr/>
        </p:nvCxnSpPr>
        <p:spPr bwMode="auto">
          <a:xfrm flipV="1">
            <a:off x="2171700" y="2397125"/>
            <a:ext cx="173038" cy="1706563"/>
          </a:xfrm>
          <a:prstGeom prst="bentConnector2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50" name="_s112650"/>
          <p:cNvCxnSpPr>
            <a:cxnSpLocks noChangeShapeType="1"/>
            <a:stCxn id="112660" idx="3"/>
            <a:endCxn id="112656" idx="2"/>
          </p:cNvCxnSpPr>
          <p:nvPr/>
        </p:nvCxnSpPr>
        <p:spPr bwMode="auto">
          <a:xfrm flipV="1">
            <a:off x="2171700" y="2397125"/>
            <a:ext cx="173038" cy="1065213"/>
          </a:xfrm>
          <a:prstGeom prst="bentConnector2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51" name="_s112651"/>
          <p:cNvCxnSpPr>
            <a:cxnSpLocks noChangeShapeType="1"/>
            <a:stCxn id="112659" idx="3"/>
            <a:endCxn id="112656" idx="2"/>
          </p:cNvCxnSpPr>
          <p:nvPr/>
        </p:nvCxnSpPr>
        <p:spPr bwMode="auto">
          <a:xfrm flipV="1">
            <a:off x="2171700" y="2397125"/>
            <a:ext cx="173038" cy="428625"/>
          </a:xfrm>
          <a:prstGeom prst="bentConnector2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52" name="_s112652"/>
          <p:cNvCxnSpPr>
            <a:cxnSpLocks noChangeShapeType="1"/>
            <a:stCxn id="112658" idx="0"/>
            <a:endCxn id="112655" idx="2"/>
          </p:cNvCxnSpPr>
          <p:nvPr/>
        </p:nvCxnSpPr>
        <p:spPr bwMode="auto">
          <a:xfrm rot="5400000" flipH="1">
            <a:off x="4037806" y="1266032"/>
            <a:ext cx="212725" cy="1201738"/>
          </a:xfrm>
          <a:prstGeom prst="bentConnector3">
            <a:avLst>
              <a:gd name="adj1" fmla="val 49639"/>
            </a:avLst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53" name="_s112653"/>
          <p:cNvCxnSpPr>
            <a:cxnSpLocks noChangeShapeType="1"/>
            <a:stCxn id="112657" idx="0"/>
            <a:endCxn id="112655" idx="2"/>
          </p:cNvCxnSpPr>
          <p:nvPr/>
        </p:nvCxnSpPr>
        <p:spPr bwMode="auto">
          <a:xfrm rot="5400000" flipH="1">
            <a:off x="3436937" y="1866901"/>
            <a:ext cx="212725" cy="0"/>
          </a:xfrm>
          <a:prstGeom prst="bentConnector3">
            <a:avLst>
              <a:gd name="adj1" fmla="val 49639"/>
            </a:avLst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2654" name="_s112654"/>
          <p:cNvCxnSpPr>
            <a:cxnSpLocks noChangeShapeType="1"/>
            <a:stCxn id="112656" idx="0"/>
            <a:endCxn id="112655" idx="2"/>
          </p:cNvCxnSpPr>
          <p:nvPr/>
        </p:nvCxnSpPr>
        <p:spPr bwMode="auto">
          <a:xfrm rot="16200000">
            <a:off x="2837656" y="1267620"/>
            <a:ext cx="212725" cy="1198562"/>
          </a:xfrm>
          <a:prstGeom prst="bentConnector3">
            <a:avLst>
              <a:gd name="adj1" fmla="val 49639"/>
            </a:avLst>
          </a:prstGeom>
          <a:ln w="2857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12655" name="_s112655"/>
          <p:cNvSpPr>
            <a:spLocks noChangeArrowheads="1"/>
          </p:cNvSpPr>
          <p:nvPr/>
        </p:nvSpPr>
        <p:spPr bwMode="auto">
          <a:xfrm>
            <a:off x="2927350" y="1335088"/>
            <a:ext cx="1230313" cy="4254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9597" tIns="24798" rIns="49597" bIns="24798" anchor="ctr"/>
          <a:lstStyle/>
          <a:p>
            <a:pPr algn="ctr" eaLnBrk="1" hangingPunct="1"/>
            <a:r>
              <a:rPr lang="de-DE" sz="800">
                <a:solidFill>
                  <a:schemeClr val="tx1"/>
                </a:solidFill>
              </a:rPr>
              <a:t>Gesellschaftsunternehmen</a:t>
            </a: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112656" name="_s112656"/>
          <p:cNvSpPr>
            <a:spLocks noChangeArrowheads="1"/>
          </p:cNvSpPr>
          <p:nvPr/>
        </p:nvSpPr>
        <p:spPr bwMode="auto">
          <a:xfrm>
            <a:off x="1828800" y="1973263"/>
            <a:ext cx="1028700" cy="42386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9597" tIns="24798" rIns="49597" bIns="24798" anchor="ctr"/>
          <a:lstStyle/>
          <a:p>
            <a:pPr algn="ctr" eaLnBrk="1" hangingPunct="1"/>
            <a:r>
              <a:rPr lang="de-DE" sz="800">
                <a:solidFill>
                  <a:schemeClr val="tx1"/>
                </a:solidFill>
              </a:rPr>
              <a:t>Personengesellschaft</a:t>
            </a: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112657" name="_s112657"/>
          <p:cNvSpPr>
            <a:spLocks noChangeArrowheads="1"/>
          </p:cNvSpPr>
          <p:nvPr/>
        </p:nvSpPr>
        <p:spPr bwMode="auto">
          <a:xfrm>
            <a:off x="3028950" y="1973263"/>
            <a:ext cx="1028700" cy="42386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9597" tIns="24798" rIns="49597" bIns="24798" anchor="ctr"/>
          <a:lstStyle/>
          <a:p>
            <a:pPr algn="ctr" eaLnBrk="1" hangingPunct="1"/>
            <a:r>
              <a:rPr lang="de-DE" sz="800">
                <a:solidFill>
                  <a:schemeClr val="tx1"/>
                </a:solidFill>
              </a:rPr>
              <a:t>Mischformen</a:t>
            </a:r>
          </a:p>
        </p:txBody>
      </p:sp>
      <p:sp>
        <p:nvSpPr>
          <p:cNvPr id="112658" name="_s112658"/>
          <p:cNvSpPr>
            <a:spLocks noChangeArrowheads="1"/>
          </p:cNvSpPr>
          <p:nvPr/>
        </p:nvSpPr>
        <p:spPr bwMode="auto">
          <a:xfrm>
            <a:off x="4229100" y="1973263"/>
            <a:ext cx="1030288" cy="42386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9597" tIns="24798" rIns="49597" bIns="24798" anchor="ctr"/>
          <a:lstStyle/>
          <a:p>
            <a:pPr algn="ctr" eaLnBrk="1" hangingPunct="1"/>
            <a:r>
              <a:rPr lang="de-DE" sz="800">
                <a:solidFill>
                  <a:schemeClr val="tx1"/>
                </a:solidFill>
              </a:rPr>
              <a:t>Kapitalgesellschaften</a:t>
            </a: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112659" name="_s112659"/>
          <p:cNvSpPr>
            <a:spLocks noChangeArrowheads="1"/>
          </p:cNvSpPr>
          <p:nvPr/>
        </p:nvSpPr>
        <p:spPr bwMode="auto">
          <a:xfrm>
            <a:off x="1143000" y="2611438"/>
            <a:ext cx="1028700" cy="4254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9597" tIns="24798" rIns="49597" bIns="24798" anchor="ctr"/>
          <a:lstStyle/>
          <a:p>
            <a:pPr algn="ctr" eaLnBrk="1" hangingPunct="1"/>
            <a:r>
              <a:rPr lang="de-DE" sz="1000">
                <a:solidFill>
                  <a:schemeClr val="tx1"/>
                </a:solidFill>
              </a:rPr>
              <a:t>OHG</a:t>
            </a:r>
          </a:p>
        </p:txBody>
      </p:sp>
      <p:sp>
        <p:nvSpPr>
          <p:cNvPr id="112660" name="_s112660"/>
          <p:cNvSpPr>
            <a:spLocks noChangeArrowheads="1"/>
          </p:cNvSpPr>
          <p:nvPr/>
        </p:nvSpPr>
        <p:spPr bwMode="auto">
          <a:xfrm>
            <a:off x="1143000" y="3249613"/>
            <a:ext cx="1028700" cy="4254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9753" tIns="29877" rIns="59753" bIns="29877" anchor="ctr"/>
          <a:lstStyle/>
          <a:p>
            <a:pPr algn="ctr" eaLnBrk="1" hangingPunct="1"/>
            <a:r>
              <a:rPr lang="de-DE" sz="1000">
                <a:solidFill>
                  <a:schemeClr val="tx1"/>
                </a:solidFill>
              </a:rPr>
              <a:t>KG</a:t>
            </a:r>
          </a:p>
        </p:txBody>
      </p:sp>
      <p:sp>
        <p:nvSpPr>
          <p:cNvPr id="112661" name="_s112661"/>
          <p:cNvSpPr>
            <a:spLocks noChangeArrowheads="1"/>
          </p:cNvSpPr>
          <p:nvPr/>
        </p:nvSpPr>
        <p:spPr bwMode="auto">
          <a:xfrm>
            <a:off x="1143000" y="3889375"/>
            <a:ext cx="1028700" cy="4254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9753" tIns="29877" rIns="59753" bIns="29877" anchor="ctr"/>
          <a:lstStyle/>
          <a:p>
            <a:pPr algn="ctr" eaLnBrk="1" hangingPunct="1"/>
            <a:r>
              <a:rPr lang="de-DE" sz="1000">
                <a:solidFill>
                  <a:schemeClr val="tx1"/>
                </a:solidFill>
              </a:rPr>
              <a:t>GbR</a:t>
            </a:r>
          </a:p>
        </p:txBody>
      </p:sp>
      <p:sp>
        <p:nvSpPr>
          <p:cNvPr id="112662" name="_s112662"/>
          <p:cNvSpPr>
            <a:spLocks noChangeArrowheads="1"/>
          </p:cNvSpPr>
          <p:nvPr/>
        </p:nvSpPr>
        <p:spPr bwMode="auto">
          <a:xfrm>
            <a:off x="3028950" y="2611438"/>
            <a:ext cx="1028700" cy="4254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8509" tIns="34255" rIns="68509" bIns="34255" anchor="ctr"/>
          <a:lstStyle/>
          <a:p>
            <a:pPr algn="ctr" eaLnBrk="1" hangingPunct="1"/>
            <a:r>
              <a:rPr lang="de-DE" sz="800">
                <a:solidFill>
                  <a:schemeClr val="tx1"/>
                </a:solidFill>
              </a:rPr>
              <a:t>GmbH &amp; Co KG</a:t>
            </a:r>
          </a:p>
          <a:p>
            <a:pPr algn="ctr" eaLnBrk="1" hangingPunct="1"/>
            <a:r>
              <a:rPr lang="de-DE" sz="800">
                <a:solidFill>
                  <a:schemeClr val="tx1"/>
                </a:solidFill>
              </a:rPr>
              <a:t>AG &amp; Co KG</a:t>
            </a: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112663" name="_s112663"/>
          <p:cNvSpPr>
            <a:spLocks noChangeArrowheads="1"/>
          </p:cNvSpPr>
          <p:nvPr/>
        </p:nvSpPr>
        <p:spPr bwMode="auto">
          <a:xfrm>
            <a:off x="4916488" y="2611438"/>
            <a:ext cx="1027112" cy="42386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79662" tIns="39832" rIns="79662" bIns="39832" anchor="ctr"/>
          <a:lstStyle/>
          <a:p>
            <a:pPr algn="ctr" eaLnBrk="1" hangingPunct="1"/>
            <a:r>
              <a:rPr lang="de-DE" sz="800">
                <a:solidFill>
                  <a:schemeClr val="tx1"/>
                </a:solidFill>
              </a:rPr>
              <a:t>Aktiengesellschaft AG</a:t>
            </a:r>
          </a:p>
        </p:txBody>
      </p:sp>
      <p:sp>
        <p:nvSpPr>
          <p:cNvPr id="112664" name="_s112664"/>
          <p:cNvSpPr>
            <a:spLocks noChangeArrowheads="1"/>
          </p:cNvSpPr>
          <p:nvPr/>
        </p:nvSpPr>
        <p:spPr bwMode="auto">
          <a:xfrm>
            <a:off x="4916488" y="3248025"/>
            <a:ext cx="1027112" cy="4254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526" tIns="45263" rIns="90526" bIns="45263" anchor="ctr"/>
          <a:lstStyle/>
          <a:p>
            <a:pPr algn="ctr" eaLnBrk="1" hangingPunct="1"/>
            <a:r>
              <a:rPr lang="de-DE" sz="1000">
                <a:solidFill>
                  <a:schemeClr val="tx1"/>
                </a:solidFill>
              </a:rPr>
              <a:t>KGaA</a:t>
            </a:r>
          </a:p>
        </p:txBody>
      </p:sp>
      <p:sp>
        <p:nvSpPr>
          <p:cNvPr id="112665" name="_s112665"/>
          <p:cNvSpPr>
            <a:spLocks noChangeArrowheads="1"/>
          </p:cNvSpPr>
          <p:nvPr/>
        </p:nvSpPr>
        <p:spPr bwMode="auto">
          <a:xfrm>
            <a:off x="4916488" y="3886200"/>
            <a:ext cx="1027112" cy="4238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526" tIns="45263" rIns="90526" bIns="45263" anchor="ctr"/>
          <a:lstStyle/>
          <a:p>
            <a:pPr algn="ctr" eaLnBrk="1" hangingPunct="1"/>
            <a:r>
              <a:rPr lang="de-DE" sz="1000">
                <a:solidFill>
                  <a:schemeClr val="tx1"/>
                </a:solidFill>
              </a:rPr>
              <a:t>GmbH</a:t>
            </a: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Übersicht Rechtsformen</a:t>
            </a:r>
            <a:endParaRPr lang="de-DE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Merkmale:</a:t>
            </a:r>
            <a:endParaRPr lang="de-DE" sz="1200" b="1" u="sng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 b="1" u="sng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Unternehmer = Namengeber bei Gründung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 = Kapitalgeber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 = Risikoträger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er haftet unbeschränkt, auch mit Privatvermögen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er ist in seinem betrieblichen Entscheidungen völlig frei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Erfolge und Misserfolge gehen allein auf ihn zurück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Schwierigkeiten bei Generationenwechsel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schmale Kreditbasis </a:t>
            </a: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Einzelunternehmen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3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3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3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838200" y="990600"/>
            <a:ext cx="3505200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Bedeutung:</a:t>
            </a:r>
            <a:endParaRPr lang="de-DE" sz="2400" b="1" u="sng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einfache Gründung - Selbständigkeit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Relativ geringer Mittelaufwand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Häufigste Rechtsform bei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Kleinbetrieben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Mittelbetrieben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Handel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Handwerk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Einzelunternehmen</a:t>
            </a:r>
            <a:endParaRPr lang="de-DE" sz="4400" b="1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838200" y="990600"/>
            <a:ext cx="35052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Gründe: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erhöhter Kapitalbedarf, Verbesserung der Kreditbasis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Risikostreuung und Risikobegrenzung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Vergrößerung fachlicher Basis, weitere Führungskräfte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Differenzierteres Marketing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Wettbewerbsvorteile (Konzentrationen)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Arbeitsteilung und Unternehmensfortsetzung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Gesellschaftsunternehmen</a:t>
            </a:r>
            <a:endParaRPr lang="de-DE" sz="4400" b="1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VWL - zwei Hauptzweige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475" y="1222375"/>
            <a:ext cx="3006725" cy="6169025"/>
          </a:xfrm>
          <a:noFill/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de-DE" b="1"/>
              <a:t>Mikroökonomie:</a:t>
            </a: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None/>
            </a:pPr>
            <a:r>
              <a:rPr lang="de-DE"/>
              <a:t>	Untersucht Aspekte des Handelns in und von Betrieben sowie Entscheidungsprobleme von Haushalten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None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None/>
            </a:pPr>
            <a:r>
              <a:rPr lang="de-DE"/>
              <a:t>	</a:t>
            </a:r>
            <a:r>
              <a:rPr lang="de-DE">
                <a:solidFill>
                  <a:schemeClr val="accent2"/>
                </a:solidFill>
              </a:rPr>
              <a:t>Beispiele:</a:t>
            </a: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Konsumtheorie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Produktionstheorie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Preistheorie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Verteilungstheorie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endParaRPr lang="de-DE"/>
          </a:p>
          <a:p>
            <a:pPr marL="533400" indent="-533400">
              <a:lnSpc>
                <a:spcPct val="90000"/>
              </a:lnSpc>
            </a:pPr>
            <a:r>
              <a:rPr lang="de-DE" b="1"/>
              <a:t>Makroökonomie:</a:t>
            </a: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None/>
            </a:pPr>
            <a:r>
              <a:rPr lang="de-DE"/>
              <a:t>	Betrachtet Auswirkungen staatlicher Aktivitäten auf das Handeln von Betrieben und Haushalten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None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None/>
            </a:pPr>
            <a:r>
              <a:rPr lang="de-DE"/>
              <a:t>	</a:t>
            </a:r>
            <a:r>
              <a:rPr lang="de-DE">
                <a:solidFill>
                  <a:schemeClr val="accent2"/>
                </a:solidFill>
              </a:rPr>
              <a:t>Beispiele:</a:t>
            </a: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Theorie des Wirtschaftskreislaufs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Geldtheorie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Konjunkturtheorie und Wachstumstheorie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r>
              <a:rPr lang="de-DE"/>
              <a:t>Außenwirtschaftstheorie</a:t>
            </a:r>
          </a:p>
          <a:p>
            <a:pPr marL="533400" indent="-533400">
              <a:lnSpc>
                <a:spcPct val="90000"/>
              </a:lnSpc>
              <a:buFont typeface="Monotype Sorts" pitchFamily="52" charset="2"/>
              <a:buAutoNum type="arabicPeriod"/>
            </a:pPr>
            <a:endParaRPr lang="de-DE"/>
          </a:p>
          <a:p>
            <a:pPr marL="533400" indent="-533400">
              <a:lnSpc>
                <a:spcPct val="90000"/>
              </a:lnSpc>
              <a:buFont typeface="Monotype Sorts" pitchFamily="52" charset="2"/>
              <a:buNone/>
            </a:pPr>
            <a:endParaRPr lang="de-DE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65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Personengesellschaften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Einschränkungen bestehen jedoch hinsichtlich: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Strenge Bindung zwischen Gesellschaft und Inhabern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Aktive und kreative persönliche Mitarbeit der Gesellschafter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Höchster Haftungsanspruch, einschl. Privatvermögen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Kapitalgesellschaften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Strenge Trennung von Kapitaleigentümern u. Organen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Haftung des Unternehmenskapitals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Beachtung diverser Form- und Handlungsvorschriften</a:t>
            </a: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Gesellschaftsunternehmen</a:t>
            </a:r>
            <a:endParaRPr lang="de-DE" sz="4400" b="1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6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67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67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Genossenschaft: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Rechtsgrundlage – Genossenschaftsrecht GenG v. 73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Zielsetzung – Förderung gemeinwirtschaftlicher Ziele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Gründung: mind. 7 Genossen, Gen.Register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Firmenart: keine Personenfirma, nur Sachfirma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Mindestkapital: keines vorgeschrieben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Haftung: Vermögen der Genossenschaft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Gewinn- und Verlustanteil: laut Satzung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Organe: Vorstand – Aufsichtsrat –Generalversammlung</a:t>
            </a: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solidFill>
                  <a:schemeClr val="accent2"/>
                </a:solidFill>
              </a:rPr>
              <a:t>Sonderform</a:t>
            </a:r>
            <a:endParaRPr lang="de-DE" sz="1800" b="1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7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7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77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77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Sonderform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3463925" cy="4521200"/>
          </a:xfrm>
        </p:spPr>
        <p:txBody>
          <a:bodyPr/>
          <a:lstStyle/>
          <a:p>
            <a:r>
              <a:rPr lang="de-DE"/>
              <a:t>Partnerschaft</a:t>
            </a:r>
          </a:p>
          <a:p>
            <a:pPr>
              <a:buFont typeface="Monotype Sorts" pitchFamily="52" charset="2"/>
              <a:buNone/>
            </a:pPr>
            <a:endParaRPr lang="de-DE"/>
          </a:p>
          <a:p>
            <a:r>
              <a:rPr lang="de-DE"/>
              <a:t>Gemäß Partnerschaftsgesetz (PartG) von 1995</a:t>
            </a:r>
          </a:p>
          <a:p>
            <a:endParaRPr lang="de-DE"/>
          </a:p>
          <a:p>
            <a:r>
              <a:rPr lang="de-DE"/>
              <a:t>Personengesellschaft</a:t>
            </a:r>
          </a:p>
          <a:p>
            <a:endParaRPr lang="de-DE"/>
          </a:p>
          <a:p>
            <a:r>
              <a:rPr lang="de-DE"/>
              <a:t>Zusammenschluß freier Berufe</a:t>
            </a:r>
          </a:p>
          <a:p>
            <a:endParaRPr lang="de-DE"/>
          </a:p>
          <a:p>
            <a:r>
              <a:rPr lang="de-DE"/>
              <a:t>Partnerschaft übt kein Handelsgewerbe aus</a:t>
            </a:r>
          </a:p>
          <a:p>
            <a:endParaRPr lang="de-DE"/>
          </a:p>
          <a:p>
            <a:r>
              <a:rPr lang="de-DE"/>
              <a:t>Nur natürliche Personen</a:t>
            </a:r>
          </a:p>
          <a:p>
            <a:endParaRPr lang="de-DE"/>
          </a:p>
          <a:p>
            <a:r>
              <a:rPr lang="de-DE"/>
              <a:t>Partnerschaftsregister: „Partnerschaft“ oder „und Partner“</a:t>
            </a:r>
          </a:p>
          <a:p>
            <a:endParaRPr lang="de-DE"/>
          </a:p>
          <a:p>
            <a:r>
              <a:rPr lang="de-DE"/>
              <a:t>Haftung mit Partnerschaftsvermögen sowie als Gesamtschuldner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Rechtsgrundlage – HGB §§ 1 - 104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Gründung: eine natürliche, geschäftsfähige Person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Firmenart: Personenfirma (z.B. Harry Klein e.Kfm.)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Mindestkapital: keines vorgeschrieben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Haftung: Einzelunternehmer haftet unbeschränkt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Gewinn- und Verlustanteil: freie Verfügbarkeit bzw. voller Verlustzuspruch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Leitung: Einzelunternehmer evtl. Prokuristen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Kapital: Privatvermögen, Selbstfinanzierung, 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1800">
                <a:solidFill>
                  <a:schemeClr val="accent2"/>
                </a:solidFill>
              </a:rPr>
              <a:t>Einzelunternehmen</a:t>
            </a:r>
            <a:endParaRPr lang="de-DE" sz="1800" b="1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8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Rechtsgrundlage – BGB §§ 705 - 740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Gründung: formloser Gesellschaftsvertrag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Firmenart: Keine Firma, mind. 2 Gründer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Mindestkapital: keines vorgeschrieben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Haftung: Gesellschafter haften persönlich-unbeschränkt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Gewinn- und Verlustanteil: nach gleichen Anteilen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Leitung: alle Gesellschafter „Prinzip der Einstimmigkeit“ 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531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1800">
                <a:solidFill>
                  <a:schemeClr val="accent2"/>
                </a:solidFill>
              </a:rPr>
              <a:t>Gesellschaft bürgerlichen Rechts (GbR)</a:t>
            </a:r>
            <a:endParaRPr lang="de-DE" sz="1800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9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9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Rechtsgrundlage – BGB §§ 705 – 740; HGB §§ 105 ff.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Gründung: mind. 2 natürliche o. juristische Personen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Firmenart: Personenfirma (z.B. Klein &amp; Schmidt oHG.)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Mindestkapital: keines vorgeschrieben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Haftung: unbeschränkt-unmittelbar-solidarisch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Gewinn- und Verlustanteil: 4% Verzinsung auf Einlage, Restverteilung nach Köpfen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Leitung:  jeder Gesellschafter berechtigt 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1800">
                <a:solidFill>
                  <a:schemeClr val="accent2"/>
                </a:solidFill>
              </a:rPr>
              <a:t>Offene Handelsgesellschaft (OHG)</a:t>
            </a:r>
            <a:endParaRPr lang="de-DE" sz="1800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Rechtsgrundlage – HGB §§ 161 - 177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Die KG unterscheidet sich im wesentlichen von der OHG nur durch die unterschiedlichen Haftungsvolumina der Gesellschafter: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Mind. 1 Komplementär (Vollhafter) und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Mind. 1 Teilhafter (Kommanditist)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1800">
                <a:solidFill>
                  <a:schemeClr val="accent2"/>
                </a:solidFill>
              </a:rPr>
              <a:t>Kommanditgesellschaft (KG)</a:t>
            </a:r>
            <a:endParaRPr lang="de-DE" sz="1800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Rechtsgrundlage – GmbHG §§ 1 - 86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Gründung: mind. 1 natürliche, geschäfts-fähige Person, - notarielle Beurkundung des Gesellschaftsvertrages,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Firmenart: Personen- o. Sachfirma (Zusatz GmbH)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Mindestkapital: Stammkapital mind. 25.000 €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Haftung: auf das Gesellschaftsvermögen beschränkt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Gewinn- und Verlustanteil: nach Verhältnis der Geschäftsanteile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Organe: Geschäftsführung - AR (ab 500MA) - Gesellschafterversammlung. 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531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1800">
                <a:solidFill>
                  <a:schemeClr val="accent2"/>
                </a:solidFill>
              </a:rPr>
              <a:t>Gesellschaft mit beschränkter Haftung (GmbH)</a:t>
            </a:r>
            <a:endParaRPr lang="de-DE" sz="1800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Rechtsgrundlage – BGB §§ 21 – 79, AktG §§ 1 - 277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Gründung: mind. 1 natürliche od. juristische Person und notarielle Beurkundung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Firmenart: Sachfirma (z.B. Siemens AG)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Mindestkapital: 50.000 € „Grundkapital“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Haftung: Nur Gesellschaftsvermögen der AG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Gewinn- und Verlustanteil: anteilmäßig vom Grundkapital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Organe: Vorstand-Aufsichtsrat-Hauptversammlung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1006475" y="358775"/>
            <a:ext cx="453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1800">
                <a:solidFill>
                  <a:schemeClr val="accent2"/>
                </a:solidFill>
              </a:rPr>
              <a:t>Aktiengesellschaft (AG)</a:t>
            </a:r>
            <a:endParaRPr lang="de-DE" sz="1800">
              <a:latin typeface="Times New Roman" pitchFamily="5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3505200" cy="457200"/>
          </a:xfrm>
          <a:noFill/>
        </p:spPr>
        <p:txBody>
          <a:bodyPr/>
          <a:lstStyle/>
          <a:p>
            <a:r>
              <a:rPr lang="de-DE" sz="1800"/>
              <a:t>Organisationsentscheidungen</a:t>
            </a:r>
            <a:endParaRPr lang="de-DE" sz="1800" b="1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38200" y="990600"/>
            <a:ext cx="35052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Aufbauorganisation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Hierarchie und Kompetenzregelung im Unternehmen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Formelle Strukturierung: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Sektoralorganisation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   </a:t>
            </a:r>
            <a:r>
              <a:rPr lang="de-DE" sz="1200">
                <a:solidFill>
                  <a:schemeClr val="accent2"/>
                </a:solidFill>
              </a:rPr>
              <a:t>technisch / kaufmännisch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Funktionalorganisation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   </a:t>
            </a:r>
            <a:r>
              <a:rPr lang="de-DE" sz="1200">
                <a:solidFill>
                  <a:schemeClr val="accent2"/>
                </a:solidFill>
              </a:rPr>
              <a:t>z.B. Beschaffung/Fertigung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Spartenorganisation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   </a:t>
            </a:r>
            <a:r>
              <a:rPr lang="de-DE" sz="1200">
                <a:solidFill>
                  <a:schemeClr val="accent2"/>
                </a:solidFill>
              </a:rPr>
              <a:t>dezentrale Geschäftseinheiten,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	   Profit-Center/Cost-Center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Matrixorganisation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   </a:t>
            </a:r>
            <a:r>
              <a:rPr lang="de-DE" sz="1200">
                <a:solidFill>
                  <a:schemeClr val="accent2"/>
                </a:solidFill>
              </a:rPr>
              <a:t>zwei gegenüberliegende 	   Hierarchieebene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2727325" cy="838200"/>
          </a:xfrm>
          <a:noFill/>
        </p:spPr>
        <p:txBody>
          <a:bodyPr/>
          <a:lstStyle/>
          <a:p>
            <a:r>
              <a:rPr lang="de-DE" sz="1800"/>
              <a:t>Bedürfnisbefriedigung</a:t>
            </a:r>
            <a:endParaRPr lang="de-DE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06475" y="1219200"/>
            <a:ext cx="30480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Unternehmen bieten Güter und Dienstleistungen zur Bedürfnisbefriedigung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Bedürfnisse = Mangelempfindungen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Bedürfnisarten: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Existenzbedürfnis - Lebensmittel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Kulturbedürfnis - Bildung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Luxusbedürfnis - Edelsteine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Mittel sind begrenzt - Knappheit der Güter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Bedarf = mit Kaufkraft ausgestattete Bedürfnisse (Einkommen)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2590800" cy="457200"/>
          </a:xfrm>
          <a:noFill/>
        </p:spPr>
        <p:txBody>
          <a:bodyPr/>
          <a:lstStyle/>
          <a:p>
            <a:r>
              <a:rPr lang="de-DE" sz="1800"/>
              <a:t>Ablauforganisation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Strukturierung betrieblicher Prozesse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in zeitlicher und räumlicher Hinsicht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Ziele der Ablauforganisation: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1. Durchlaufzeiten gering halten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2. Maximale Kapazitätsauslastung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3. Arbeitsbedingungen menschenfreundlich  gestalten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Hilfsmittel: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Organigramme/Diagramm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Netzpläne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Datenflusspläne</a:t>
            </a:r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156325" y="13652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791200" y="144780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2514600" cy="533400"/>
          </a:xfrm>
          <a:noFill/>
        </p:spPr>
        <p:txBody>
          <a:bodyPr/>
          <a:lstStyle/>
          <a:p>
            <a:r>
              <a:rPr lang="de-DE" sz="1800"/>
              <a:t>Krisenmanagement</a:t>
            </a:r>
            <a:endParaRPr lang="de-DE" b="1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38200" y="990600"/>
            <a:ext cx="35052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Ursache von Unternehmenskrisen:</a:t>
            </a:r>
            <a:endParaRPr lang="de-DE" sz="1200" b="1"/>
          </a:p>
          <a:p>
            <a:pPr>
              <a:spcBef>
                <a:spcPct val="50000"/>
              </a:spcBef>
            </a:pPr>
            <a:endParaRPr lang="de-DE" sz="12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 b="1">
                <a:solidFill>
                  <a:schemeClr val="tx1"/>
                </a:solidFill>
              </a:rPr>
              <a:t> </a:t>
            </a:r>
            <a:r>
              <a:rPr lang="de-DE" sz="1200">
                <a:solidFill>
                  <a:schemeClr val="tx1"/>
                </a:solidFill>
              </a:rPr>
              <a:t>Leitungs- und Nachfolgefragen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Liquiditätsengpässe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Personalprobleme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Branchen- oder Konjunkturkrisen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Fehlentscheidungen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Hinweis:</a:t>
            </a:r>
            <a:endParaRPr lang="de-DE" sz="1200" b="1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Das Krisenrisiko ist um so größer, je unpräziser die Entscheidungshilfen sind.</a:t>
            </a:r>
            <a:endParaRPr lang="de-DE" sz="1200" b="1"/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6400800" y="8991600"/>
            <a:ext cx="68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6080125" y="86042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Managementmaßnahmen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rgbClr val="FF0000"/>
                </a:solidFill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Stabstelle: 	Risikomanagement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Krisenstab: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Manager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Organisationsberater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/>
              <a:t>	</a:t>
            </a:r>
            <a:r>
              <a:rPr lang="de-DE" sz="1200">
                <a:solidFill>
                  <a:schemeClr val="tx1"/>
                </a:solidFill>
              </a:rPr>
              <a:t>Rechtsanwälte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Steuerberater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Banker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Insolvenzverwalter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006475" y="358775"/>
            <a:ext cx="251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Krisenmanagement</a:t>
            </a:r>
            <a:endParaRPr kumimoji="1" lang="de-DE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14400" y="990600"/>
            <a:ext cx="34290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Konkrete Maßnahmen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Sanierung: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Ziel - Unternehmensfortführung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Mittel: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finanzielle - Kreditaufnahme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sachliche -  Fertigungsinnovation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personelle - Personalabbau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organisatorische - Reorganisation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006475" y="358775"/>
            <a:ext cx="251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Krisenmanagement</a:t>
            </a:r>
            <a:endParaRPr kumimoji="1" lang="de-DE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Arten: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Insolvenz-Großverfahren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Großkaufleute, jur. Personen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(AG,GmbH,eG,oHG,KG,GdbR,e.V.)</a:t>
            </a:r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Insolvenz-Kleinverfahren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Kleinkaufleute,Privatpersonen</a:t>
            </a:r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Restschuld- /Befreiungsverfahren</a:t>
            </a:r>
            <a:r>
              <a:rPr lang="de-DE" sz="1200" b="1">
                <a:solidFill>
                  <a:schemeClr val="tx1"/>
                </a:solidFill>
              </a:rPr>
              <a:t> </a:t>
            </a:r>
            <a:r>
              <a:rPr lang="de-DE" sz="1200">
                <a:solidFill>
                  <a:schemeClr val="tx1"/>
                </a:solidFill>
              </a:rPr>
              <a:t>	</a:t>
            </a:r>
            <a:r>
              <a:rPr lang="de-DE" sz="1200">
                <a:solidFill>
                  <a:schemeClr val="accent2"/>
                </a:solidFill>
              </a:rPr>
              <a:t> 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natürliche Personen (Private)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(auf Antrag, erlöschen der Restschuld)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006475" y="358775"/>
            <a:ext cx="251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Insolvenzverfahren</a:t>
            </a:r>
            <a:endParaRPr lang="de-DE" sz="1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Auflösung des Unternehmens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</a:t>
            </a:r>
            <a:r>
              <a:rPr lang="de-DE" sz="1200">
                <a:solidFill>
                  <a:schemeClr val="accent2"/>
                </a:solidFill>
              </a:rPr>
              <a:t>freiwillige</a:t>
            </a:r>
            <a:r>
              <a:rPr lang="de-DE" sz="1200">
                <a:solidFill>
                  <a:schemeClr val="tx1"/>
                </a:solidFill>
              </a:rPr>
              <a:t> Auflösung aus privaten Gründen (keine Nachfolge)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</a:t>
            </a:r>
            <a:r>
              <a:rPr lang="de-DE" sz="1200">
                <a:solidFill>
                  <a:schemeClr val="accent2"/>
                </a:solidFill>
              </a:rPr>
              <a:t> zwangsweise</a:t>
            </a:r>
            <a:r>
              <a:rPr lang="de-DE" sz="1200">
                <a:solidFill>
                  <a:schemeClr val="tx1"/>
                </a:solidFill>
              </a:rPr>
              <a:t> </a:t>
            </a:r>
            <a:r>
              <a:rPr lang="de-DE" sz="1200">
                <a:solidFill>
                  <a:schemeClr val="accent2"/>
                </a:solidFill>
              </a:rPr>
              <a:t>Auflösung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(Insolvenz)</a:t>
            </a:r>
            <a:endParaRPr lang="de-DE" sz="120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175125" y="26606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038600" y="3040063"/>
            <a:ext cx="53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006475" y="358775"/>
            <a:ext cx="1290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>
                <a:solidFill>
                  <a:schemeClr val="accent2"/>
                </a:solidFill>
              </a:rPr>
              <a:t>Liquidation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358775"/>
            <a:ext cx="4267200" cy="403225"/>
          </a:xfrm>
          <a:noFill/>
        </p:spPr>
        <p:txBody>
          <a:bodyPr/>
          <a:lstStyle/>
          <a:p>
            <a:r>
              <a:rPr lang="de-DE" sz="1800"/>
              <a:t>Zusammenschlussentscheidung</a:t>
            </a:r>
            <a:endParaRPr lang="de-DE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Gründe für Unternehmenszusammenschlüsse</a:t>
            </a:r>
            <a:r>
              <a:rPr lang="de-DE" sz="1200"/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Krisenmanagement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Kapitalbeschaffung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Risikostreuung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Nutzung von Know-how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Marktmacht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Auftragsbewältigung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Rationalisierung</a:t>
            </a:r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567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Formen der Zusammenschlüsse</a:t>
            </a:r>
            <a:endParaRPr lang="de-DE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Interessengemeinschaft - ARGE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</a:t>
            </a:r>
            <a:r>
              <a:rPr lang="de-DE" sz="1200" i="1">
                <a:solidFill>
                  <a:schemeClr val="tx1"/>
                </a:solidFill>
              </a:rPr>
              <a:t>rechtlich selbständig, </a:t>
            </a:r>
          </a:p>
          <a:p>
            <a:pPr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	wirtschaftlich teil.unselbständig</a:t>
            </a:r>
          </a:p>
          <a:p>
            <a:pPr>
              <a:spcBef>
                <a:spcPct val="50000"/>
              </a:spcBef>
            </a:pPr>
            <a:endParaRPr lang="de-DE" sz="1200" i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Kartell - erlaubte und verbotene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/>
              <a:t>	</a:t>
            </a:r>
            <a:r>
              <a:rPr lang="de-DE" sz="1200" i="1">
                <a:solidFill>
                  <a:schemeClr val="tx1"/>
                </a:solidFill>
              </a:rPr>
              <a:t>rechtlich selbständig,</a:t>
            </a:r>
          </a:p>
          <a:p>
            <a:pPr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	wirtschaftlich teil. unselbständig 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Konzern - horizontal/vertikal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</a:t>
            </a:r>
            <a:r>
              <a:rPr lang="de-DE" sz="1200" i="1">
                <a:solidFill>
                  <a:schemeClr val="tx1"/>
                </a:solidFill>
              </a:rPr>
              <a:t>rechtlich selbständig</a:t>
            </a:r>
          </a:p>
          <a:p>
            <a:pPr lvl="1"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	wirtschaftlich unselbständig </a:t>
            </a:r>
            <a:r>
              <a:rPr lang="de-DE" sz="1200"/>
              <a:t>	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Fusionierte Unternehmen</a:t>
            </a:r>
          </a:p>
          <a:p>
            <a:pPr lvl="2"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rechtlich unselbständig,</a:t>
            </a:r>
          </a:p>
          <a:p>
            <a:pPr lvl="2"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wirtschaftlich unselbständig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 i="1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endParaRPr lang="de-DE" sz="1200" i="1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endParaRPr lang="de-DE" sz="1200" i="1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endParaRPr lang="de-DE" sz="1200" i="1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006475" y="358775"/>
            <a:ext cx="4267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Zusammenschlussentscheidung</a:t>
            </a:r>
            <a:endParaRPr kumimoji="1" lang="de-DE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sz="1800"/>
              <a:t>Führung und Personal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838200" y="990600"/>
            <a:ext cx="3505200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Führung als situationsbezogene Beeinflus-sung des Unternehmens und seiner Mitar-beiter unter Einsatz von Führungsinstrumenten</a:t>
            </a: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Unternehmensführung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Gegenstand: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Zielorientierte Gestaltung, Steuerung, Entwicklung von Unternehmen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 lvl="2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51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Teilbereiche: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Institutionelle Sicht 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Gesamtheit der Führungskräfte 		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Funktionale Sicht (Pischulti)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• Personenbezogene Führung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zielgerichtete Personalführung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• Sachbezogene Führung</a:t>
            </a:r>
          </a:p>
          <a:p>
            <a:pPr lvl="2">
              <a:spcBef>
                <a:spcPct val="50000"/>
              </a:spcBef>
              <a:buFontTx/>
              <a:buChar char="-"/>
            </a:pPr>
            <a:r>
              <a:rPr lang="de-DE" sz="1200">
                <a:solidFill>
                  <a:schemeClr val="tx1"/>
                </a:solidFill>
              </a:rPr>
              <a:t> Verhalten des Unternehmens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Dimensionale Sicht (Rahn) 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Aspekte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aufgabenbezogen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personenbezogen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organisationsbezogen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- prozessbezogen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Führungsebenen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		</a:t>
            </a:r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Führung und Personal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0"/>
            <a:ext cx="5829300" cy="1524000"/>
          </a:xfrm>
          <a:noFill/>
        </p:spPr>
        <p:txBody>
          <a:bodyPr/>
          <a:lstStyle/>
          <a:p>
            <a:r>
              <a:rPr lang="de-DE" sz="1800"/>
              <a:t>Betriebswirtschaft </a:t>
            </a:r>
            <a:br>
              <a:rPr lang="de-DE" sz="1800"/>
            </a:br>
            <a:r>
              <a:rPr lang="de-DE" sz="1800"/>
              <a:t>- Grundlagen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006475" y="1222375"/>
            <a:ext cx="312420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Gegenstand sind Unternehmen: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planmäßig organisierte     </a:t>
            </a:r>
            <a:br>
              <a:rPr lang="de-DE" sz="1200">
                <a:solidFill>
                  <a:schemeClr val="tx1"/>
                </a:solidFill>
              </a:rPr>
            </a:br>
            <a:r>
              <a:rPr lang="de-DE" sz="1200">
                <a:solidFill>
                  <a:schemeClr val="tx1"/>
                </a:solidFill>
              </a:rPr>
              <a:t>  Einzelwirtschaften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Güter bzw. Dienstleistungen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Beschaffung, Verwertung,</a:t>
            </a:r>
            <a:br>
              <a:rPr lang="de-DE" sz="1200">
                <a:solidFill>
                  <a:schemeClr val="tx1"/>
                </a:solidFill>
              </a:rPr>
            </a:br>
            <a:r>
              <a:rPr lang="de-DE" sz="1200">
                <a:solidFill>
                  <a:schemeClr val="tx1"/>
                </a:solidFill>
              </a:rPr>
              <a:t>  Verwaltung, Absatz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„Unternehmungen“ = rechtlich-finanzieller Aspekt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„Betrieb“ = produktionswirtschaftlicher Aspekt</a:t>
            </a:r>
            <a:endParaRPr lang="de-DE" sz="1200">
              <a:solidFill>
                <a:schemeClr val="tx1"/>
              </a:solidFill>
              <a:latin typeface="Times New Roman" pitchFamily="52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657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Bereichsführung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Gegenstand: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Steuerung des Bereichspersonals zum gemeinsamen Bereichserfolg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Teilbereiche: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Güterwirtschaftliche Führung 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Führung im Materialbereich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Leiter Materialwirtschaft führt MA zur    Zielereichung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Führung im Produktionsbereich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zweckmäßige Arbeitspläne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Fertigungsablauf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Erfolgskontrolle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Führung im Marketingbereich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Absatzerfolge	 		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422525" y="41084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 sz="400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209800" y="4259263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Führung und Personal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Gruppenführung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Gegenstand: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„... Bedeutet, dass ein einzelnes Gruppenmitglied oder eine Gruppe unter Berücksichtigung der jeweiligen Gruppensituation auf einen gemeinsam zu erzielenden Gruppenerfolg hin zu beeinflussen ist“ (Rahn)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Kriterien: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Gruppenleiter (formell) 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institutionalisiert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operative Planung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Zielvereinbarung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Erfolgskontrolle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Gruppenleiter (informell)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psycho-sozial bedingte Führerrolle </a:t>
            </a:r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Führung und Personal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4000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3429000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Gruppe  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bestimmte Zahl von Personen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bestehend über längeren Zeitraum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gemeinsame Zielerreichung (vgl. Schäfers) 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Arten von Gruppen</a:t>
            </a:r>
            <a:endParaRPr lang="de-DE" sz="1200">
              <a:solidFill>
                <a:schemeClr val="accent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Formelle Gruppen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betrieblich organisiert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geplante Hierarchie</a:t>
            </a:r>
          </a:p>
          <a:p>
            <a:pPr lvl="1"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Informelle Gruppen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gruppendynamisch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Sympathiebeziehungen</a:t>
            </a:r>
          </a:p>
          <a:p>
            <a:pPr lvl="1"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individuelle soziale Beziehungen</a:t>
            </a:r>
          </a:p>
          <a:p>
            <a:pPr lvl="1"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Führung und Personal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838200" y="990600"/>
            <a:ext cx="3505200" cy="45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Individualführung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Gegenstand: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„Die Wirkungen der Führung äußern sich im Verhalten des Geführten“ (Neuberger)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Faktoren: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Persönlichkeit des Geführten</a:t>
            </a:r>
            <a:r>
              <a:rPr lang="de-DE" sz="1200">
                <a:solidFill>
                  <a:schemeClr val="accent2"/>
                </a:solidFill>
              </a:rPr>
              <a:t> 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Persönlichkeitsfaktoren 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Persönlichkeit der Führungskraft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Führungsverhalten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Führungsmittel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Mitteleinsatz -Art und Weise-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Erfolg des Geführten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Erfolgserlebnis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Führungssituation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Führung und Personal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838200" y="990600"/>
            <a:ext cx="3505200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Rechtsgrundlagen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Bürgerliches Recht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Handelsrecht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Gesellschaftsrecht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Besondere Schutzgesetze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Arbeitsrecht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Sozialrecht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Verfahrensrecht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Steuerrecht</a:t>
            </a:r>
            <a:endParaRPr lang="de-DE" sz="1200"/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Grundlagen Wirtschaftsrecht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705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Besondere Gesichtspunkte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Rechtsgeschäfte</a:t>
            </a: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Arten: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Einseitige Rechtsgeschäfte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800">
                <a:solidFill>
                  <a:schemeClr val="tx1"/>
                </a:solidFill>
              </a:rPr>
              <a:t>Empfangsbedürftige WE /	 Nicht empfangsbedürftige WE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Kündigung 	           	 - Testament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Mahnung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Angebot 		</a:t>
            </a:r>
          </a:p>
          <a:p>
            <a:pPr>
              <a:spcBef>
                <a:spcPct val="50000"/>
              </a:spcBef>
            </a:pPr>
            <a:endParaRPr lang="de-DE" sz="1200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accent2"/>
                </a:solidFill>
              </a:rPr>
              <a:t>Mehrseitige Rechtsgeschäfte</a:t>
            </a:r>
            <a:endParaRPr lang="de-DE" sz="1200" b="1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 - bestehen aus zwei WE -</a:t>
            </a:r>
            <a:endParaRPr lang="de-DE" sz="12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accent2"/>
                </a:solidFill>
              </a:rPr>
              <a:t> einseitig verpflichtend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z.B. Bürgschaft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• mehrseitig verpflichtend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</a:t>
            </a:r>
            <a:r>
              <a:rPr lang="de-DE" sz="1200" b="1">
                <a:solidFill>
                  <a:schemeClr val="tx1"/>
                </a:solidFill>
              </a:rPr>
              <a:t> </a:t>
            </a:r>
            <a:r>
              <a:rPr lang="de-DE" sz="1200">
                <a:solidFill>
                  <a:schemeClr val="tx1"/>
                </a:solidFill>
              </a:rPr>
              <a:t>Kaufvertrag 	(§§ 433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Werkvertrag 	(§§ 631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Werklieferungsv. 	(§§ 651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Dienstvertrag 	(§§ 611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Schenkungsv.	(§§ 516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Mietvertrag		(§§ 535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Pachtvertrag	(§§ 581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Leihvertrag		(§§ 598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Darlehensvertrag	(§§ 607 BGB)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Auftrag		(§§ 662 BGB)</a:t>
            </a: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 b="1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Grundlagen Wirtschaftsrecht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3429000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Nichtigkeit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= RG von Anfang an unwirksam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Gründe: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Inhaltsmangel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Gesetzesverstoß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Sittenwidrigkeit</a:t>
            </a: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Mangel im rechtsgeschäftlichen Willen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Vorübergehende Störung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Scheingeschäft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Scherzgeschäft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Formmangel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gesetzliche Form missachtet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Mangel in der Geschäftsfähigkeit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Grundlagen Wirtschaftsrecht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3505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Anfechtung</a:t>
            </a: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= RG zunächst gültig - rückwirkend unwirksam</a:t>
            </a:r>
            <a:endParaRPr lang="de-DE" sz="1200"/>
          </a:p>
          <a:p>
            <a:pPr>
              <a:spcBef>
                <a:spcPct val="50000"/>
              </a:spcBef>
            </a:pPr>
            <a:endParaRPr lang="de-DE" sz="1200"/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Gründe:</a:t>
            </a: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Irrtum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Inhaltsirrtum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Erklärungsirrtum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Übermittlungsirrtum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- Irrtum über wesentliche Eigenschaften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arglistige Täuschung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accent2"/>
                </a:solidFill>
              </a:rPr>
              <a:t>widerrechtliche Drohung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b="1">
                <a:solidFill>
                  <a:schemeClr val="tx1"/>
                </a:solidFill>
              </a:rPr>
              <a:t>Motivirrtum = kein Anfechtungsgrund</a:t>
            </a:r>
            <a:endParaRPr lang="de-DE" sz="1200">
              <a:solidFill>
                <a:schemeClr val="accent2"/>
              </a:solidFill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006475" y="358775"/>
            <a:ext cx="3463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de-DE" sz="1800">
                <a:solidFill>
                  <a:schemeClr val="accent2"/>
                </a:solidFill>
              </a:rPr>
              <a:t>Grundlagen Wirtschaftsrecht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/>
              <a:t>Erklärungsansätze</a:t>
            </a:r>
            <a:br>
              <a:rPr lang="de-DE" sz="1800"/>
            </a:br>
            <a:r>
              <a:rPr lang="de-DE" sz="1800"/>
              <a:t>der Betriebswirtschaftslehre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006475" y="1222375"/>
            <a:ext cx="29718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Produktionsfaktoren</a:t>
            </a:r>
          </a:p>
          <a:p>
            <a:pPr>
              <a:spcBef>
                <a:spcPct val="50000"/>
              </a:spcBef>
            </a:pPr>
            <a:r>
              <a:rPr lang="de-DE" sz="1200">
                <a:solidFill>
                  <a:schemeClr val="tx1"/>
                </a:solidFill>
              </a:rPr>
              <a:t>(Gutenberg)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Arbeits(kräfte)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Betriebsmittel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Werkstoffe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de-DE" sz="1200" i="1">
                <a:solidFill>
                  <a:schemeClr val="tx1"/>
                </a:solidFill>
              </a:rPr>
              <a:t>Dispositive </a:t>
            </a:r>
            <a:r>
              <a:rPr lang="de-DE" sz="1200">
                <a:solidFill>
                  <a:schemeClr val="tx1"/>
                </a:solidFill>
              </a:rPr>
              <a:t>Produktionsfaktoren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Leitung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Planung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sz="1200">
                <a:solidFill>
                  <a:schemeClr val="tx1"/>
                </a:solidFill>
              </a:rPr>
              <a:t> Organisation</a:t>
            </a:r>
          </a:p>
          <a:p>
            <a:pPr>
              <a:spcBef>
                <a:spcPct val="50000"/>
              </a:spcBef>
            </a:pPr>
            <a:endParaRPr lang="de-DE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hlips">
  <a:themeElements>
    <a:clrScheme name="Schlips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Schlip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lips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ps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ip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ips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ips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ips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Office\Vorlagen\Präsentationsdesigns\SCHLIPS.POT</Template>
  <TotalTime>0</TotalTime>
  <Words>2391</Words>
  <Application>Microsoft Office PowerPoint</Application>
  <PresentationFormat>Bildschirmpräsentation (4:3)</PresentationFormat>
  <Paragraphs>1083</Paragraphs>
  <Slides>87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87</vt:i4>
      </vt:variant>
    </vt:vector>
  </HeadingPairs>
  <TitlesOfParts>
    <vt:vector size="91" baseType="lpstr">
      <vt:lpstr>Times New Roman</vt:lpstr>
      <vt:lpstr>Arial</vt:lpstr>
      <vt:lpstr>Monotype Sorts</vt:lpstr>
      <vt:lpstr>Schlips</vt:lpstr>
      <vt:lpstr>Fachhochschule Gelsenkirchen  Prof. Dr. Rainer Janz Allgemeine Betriebswirtschaftslehre Grundlagen:</vt:lpstr>
      <vt:lpstr>Betriebswirtschaftslehre</vt:lpstr>
      <vt:lpstr>Begriffsdefinitionen</vt:lpstr>
      <vt:lpstr>Begriffsdefinitionen</vt:lpstr>
      <vt:lpstr>Volkswirtschaftslehre</vt:lpstr>
      <vt:lpstr>VWL - zwei Hauptzweige</vt:lpstr>
      <vt:lpstr>Bedürfnisbefriedigung</vt:lpstr>
      <vt:lpstr>Betriebswirtschaft  - Grundlagen</vt:lpstr>
      <vt:lpstr>Erklärungsansätze der Betriebswirtschaftslehre</vt:lpstr>
      <vt:lpstr>Führungsorientierte  Betriebswirtschaftslehre</vt:lpstr>
      <vt:lpstr>Das magische Dreieck  der Betriebswirtschaftslehre</vt:lpstr>
      <vt:lpstr>Zielsetzung der Prinzipien</vt:lpstr>
      <vt:lpstr>Zielsetzung der Prinzipien</vt:lpstr>
      <vt:lpstr>Systemansatz (Ulrich)</vt:lpstr>
      <vt:lpstr>Führungsansatz</vt:lpstr>
      <vt:lpstr>Entwicklungsstufen der Organisationstheorie</vt:lpstr>
      <vt:lpstr>Organisationsentwicklungsstufen</vt:lpstr>
      <vt:lpstr>Organisationsentwicklungsstufen</vt:lpstr>
      <vt:lpstr>Strukturierung der Unternehmensebenen</vt:lpstr>
      <vt:lpstr>Unternehmen und ihre Interdependenzen</vt:lpstr>
      <vt:lpstr>Ablauforientierte Aspekte</vt:lpstr>
      <vt:lpstr>Ablauforientierte Aspekte</vt:lpstr>
      <vt:lpstr>Fertigungsformen</vt:lpstr>
      <vt:lpstr>Dienstleistungsbereich:</vt:lpstr>
      <vt:lpstr>Marketingbereich</vt:lpstr>
      <vt:lpstr>Folie 26</vt:lpstr>
      <vt:lpstr>Finanzbereich</vt:lpstr>
      <vt:lpstr>Folie 28</vt:lpstr>
      <vt:lpstr>Folie 29</vt:lpstr>
      <vt:lpstr>Folie 30</vt:lpstr>
      <vt:lpstr>Folie 31</vt:lpstr>
      <vt:lpstr>Bilanz</vt:lpstr>
      <vt:lpstr>Unternehmenskennzahlen</vt:lpstr>
      <vt:lpstr>Wirtschaftlichkeit:</vt:lpstr>
      <vt:lpstr>Produktivität</vt:lpstr>
      <vt:lpstr>Rentabilität</vt:lpstr>
      <vt:lpstr>Liquidität</vt:lpstr>
      <vt:lpstr>Arten und Merkmale von Einzelwirtschaften</vt:lpstr>
      <vt:lpstr>Folie 39</vt:lpstr>
      <vt:lpstr>Folie 40</vt:lpstr>
      <vt:lpstr>Folie 41</vt:lpstr>
      <vt:lpstr>Folie 42</vt:lpstr>
      <vt:lpstr>Folie 43</vt:lpstr>
      <vt:lpstr>Begriffsklärung</vt:lpstr>
      <vt:lpstr>Unternehmensgründung Entrepreneurship</vt:lpstr>
      <vt:lpstr>Motive und Merkmale des Entrepreneurs</vt:lpstr>
      <vt:lpstr>Business-Plan</vt:lpstr>
      <vt:lpstr>Unternehmensgründung</vt:lpstr>
      <vt:lpstr>Folie 49</vt:lpstr>
      <vt:lpstr>Firma/Handelsregister</vt:lpstr>
      <vt:lpstr>Kaufmannseigenschaft - HGB</vt:lpstr>
      <vt:lpstr>Kaufmannseigenschaft - HGB</vt:lpstr>
      <vt:lpstr>Folie 53</vt:lpstr>
      <vt:lpstr>Folie 54</vt:lpstr>
      <vt:lpstr>Folie 55</vt:lpstr>
      <vt:lpstr>Folie 56</vt:lpstr>
      <vt:lpstr>Folie 57</vt:lpstr>
      <vt:lpstr>Folie 58</vt:lpstr>
      <vt:lpstr>Folie 59</vt:lpstr>
      <vt:lpstr>Folie 60</vt:lpstr>
      <vt:lpstr>Folie 61</vt:lpstr>
      <vt:lpstr>Sonderform</vt:lpstr>
      <vt:lpstr>Folie 63</vt:lpstr>
      <vt:lpstr>Folie 64</vt:lpstr>
      <vt:lpstr>Folie 65</vt:lpstr>
      <vt:lpstr>Folie 66</vt:lpstr>
      <vt:lpstr>Folie 67</vt:lpstr>
      <vt:lpstr>Folie 68</vt:lpstr>
      <vt:lpstr>Organisationsentscheidungen</vt:lpstr>
      <vt:lpstr>Ablauforganisation</vt:lpstr>
      <vt:lpstr>Krisenmanagement</vt:lpstr>
      <vt:lpstr>Folie 72</vt:lpstr>
      <vt:lpstr>Folie 73</vt:lpstr>
      <vt:lpstr>Folie 74</vt:lpstr>
      <vt:lpstr>Folie 75</vt:lpstr>
      <vt:lpstr>Zusammenschlussentscheidung</vt:lpstr>
      <vt:lpstr>Folie 77</vt:lpstr>
      <vt:lpstr>Führung und Personal</vt:lpstr>
      <vt:lpstr>Folie 79</vt:lpstr>
      <vt:lpstr>Folie 80</vt:lpstr>
      <vt:lpstr>Folie 81</vt:lpstr>
      <vt:lpstr>Folie 82</vt:lpstr>
      <vt:lpstr>Folie 83</vt:lpstr>
      <vt:lpstr>Grundlagen Wirtschaftsrecht</vt:lpstr>
      <vt:lpstr>Folie 85</vt:lpstr>
      <vt:lpstr>Folie 86</vt:lpstr>
      <vt:lpstr>Folie 87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Betriebswirtschaft - Grundlagen</dc:title>
  <dc:creator>system</dc:creator>
  <cp:lastModifiedBy>r_janz</cp:lastModifiedBy>
  <cp:revision>316</cp:revision>
  <dcterms:created xsi:type="dcterms:W3CDTF">2002-08-28T13:50:20Z</dcterms:created>
  <dcterms:modified xsi:type="dcterms:W3CDTF">2009-10-29T10:08:39Z</dcterms:modified>
</cp:coreProperties>
</file>